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notesMasterIdLst>
    <p:notesMasterId r:id="rId16"/>
  </p:notesMasterIdLst>
  <p:sldIdLst>
    <p:sldId id="256" r:id="rId2"/>
    <p:sldId id="264" r:id="rId3"/>
    <p:sldId id="265" r:id="rId4"/>
    <p:sldId id="257" r:id="rId5"/>
    <p:sldId id="266" r:id="rId6"/>
    <p:sldId id="263" r:id="rId7"/>
    <p:sldId id="259" r:id="rId8"/>
    <p:sldId id="260" r:id="rId9"/>
    <p:sldId id="261" r:id="rId10"/>
    <p:sldId id="262" r:id="rId11"/>
    <p:sldId id="267"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CCFF"/>
    <a:srgbClr val="FFFFCC"/>
    <a:srgbClr val="FF6600"/>
    <a:srgbClr val="CCFF99"/>
    <a:srgbClr val="99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7" d="100"/>
          <a:sy n="107" d="100"/>
        </p:scale>
        <p:origin x="-108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5DAF6F-0919-4181-99EC-5D2FB3F152AB}" type="datetimeFigureOut">
              <a:rPr lang="en-US" smtClean="0"/>
              <a:pPr/>
              <a:t>3/9/2008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C292BC-B080-44F0-AD11-7F8FBBCAF44C}"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C292BC-B080-44F0-AD11-7F8FBBCAF44C}"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a:t>
            </a:r>
            <a:r>
              <a:rPr lang="en-US" baseline="0" dirty="0" smtClean="0"/>
              <a:t>  to add notes</a:t>
            </a:r>
            <a:endParaRPr lang="en-US" dirty="0"/>
          </a:p>
        </p:txBody>
      </p:sp>
      <p:sp>
        <p:nvSpPr>
          <p:cNvPr id="4" name="Slide Number Placeholder 3"/>
          <p:cNvSpPr>
            <a:spLocks noGrp="1"/>
          </p:cNvSpPr>
          <p:nvPr>
            <p:ph type="sldNum" sz="quarter" idx="10"/>
          </p:nvPr>
        </p:nvSpPr>
        <p:spPr/>
        <p:txBody>
          <a:bodyPr/>
          <a:lstStyle/>
          <a:p>
            <a:fld id="{E5C292BC-B080-44F0-AD11-7F8FBBCAF44C}" type="slidenum">
              <a:rPr lang="en-US" smtClean="0"/>
              <a:pPr/>
              <a:t>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FAED004C-7A9F-459A-9527-368A3377581F}" type="datetimeFigureOut">
              <a:rPr lang="en-US" smtClean="0"/>
              <a:pPr/>
              <a:t>3/9/2008</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46AC7D4-4A5D-44F8-B046-C315D6BEA5E2}"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AED004C-7A9F-459A-9527-368A3377581F}" type="datetimeFigureOut">
              <a:rPr lang="en-US" smtClean="0"/>
              <a:pPr/>
              <a:t>3/9/2008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46AC7D4-4A5D-44F8-B046-C315D6BEA5E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FAED004C-7A9F-459A-9527-368A3377581F}" type="datetimeFigureOut">
              <a:rPr lang="en-US" smtClean="0"/>
              <a:pPr/>
              <a:t>3/9/2008</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46AC7D4-4A5D-44F8-B046-C315D6BEA5E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AED004C-7A9F-459A-9527-368A3377581F}" type="datetimeFigureOut">
              <a:rPr lang="en-US" smtClean="0"/>
              <a:pPr/>
              <a:t>3/9/2008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46AC7D4-4A5D-44F8-B046-C315D6BEA5E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FAED004C-7A9F-459A-9527-368A3377581F}" type="datetimeFigureOut">
              <a:rPr lang="en-US" smtClean="0"/>
              <a:pPr/>
              <a:t>3/9/2008</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46AC7D4-4A5D-44F8-B046-C315D6BEA5E2}"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AED004C-7A9F-459A-9527-368A3377581F}" type="datetimeFigureOut">
              <a:rPr lang="en-US" smtClean="0"/>
              <a:pPr/>
              <a:t>3/9/2008</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46AC7D4-4A5D-44F8-B046-C315D6BEA5E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AED004C-7A9F-459A-9527-368A3377581F}" type="datetimeFigureOut">
              <a:rPr lang="en-US" smtClean="0"/>
              <a:pPr/>
              <a:t>3/9/2008</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B46AC7D4-4A5D-44F8-B046-C315D6BEA5E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AED004C-7A9F-459A-9527-368A3377581F}" type="datetimeFigureOut">
              <a:rPr lang="en-US" smtClean="0"/>
              <a:pPr/>
              <a:t>3/9/2008</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B46AC7D4-4A5D-44F8-B046-C315D6BEA5E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FAED004C-7A9F-459A-9527-368A3377581F}" type="datetimeFigureOut">
              <a:rPr lang="en-US" smtClean="0"/>
              <a:pPr/>
              <a:t>3/9/2008</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B46AC7D4-4A5D-44F8-B046-C315D6BEA5E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AED004C-7A9F-459A-9527-368A3377581F}" type="datetimeFigureOut">
              <a:rPr lang="en-US" smtClean="0"/>
              <a:pPr/>
              <a:t>3/9/2008</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46AC7D4-4A5D-44F8-B046-C315D6BEA5E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FAED004C-7A9F-459A-9527-368A3377581F}" type="datetimeFigureOut">
              <a:rPr lang="en-US" smtClean="0"/>
              <a:pPr/>
              <a:t>3/9/2008</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46AC7D4-4A5D-44F8-B046-C315D6BEA5E2}"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FAED004C-7A9F-459A-9527-368A3377581F}" type="datetimeFigureOut">
              <a:rPr lang="en-US" smtClean="0"/>
              <a:pPr/>
              <a:t>3/9/2008</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46AC7D4-4A5D-44F8-B046-C315D6BEA5E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48000" y="1066800"/>
            <a:ext cx="5943600" cy="1200329"/>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7200" b="1" cap="none" spc="0" dirty="0" smtClean="0">
                <a:ln w="50800"/>
                <a:solidFill>
                  <a:schemeClr val="bg1">
                    <a:shade val="50000"/>
                  </a:schemeClr>
                </a:solidFill>
                <a:effectLst/>
              </a:rPr>
              <a:t>Magnetism</a:t>
            </a:r>
            <a:endParaRPr lang="en-US" sz="7200" b="1" cap="none" spc="0" dirty="0">
              <a:ln w="50800"/>
              <a:solidFill>
                <a:schemeClr val="bg1">
                  <a:shade val="50000"/>
                </a:schemeClr>
              </a:solidFill>
              <a:effectLst/>
            </a:endParaRPr>
          </a:p>
        </p:txBody>
      </p:sp>
      <p:sp>
        <p:nvSpPr>
          <p:cNvPr id="9" name="Rectangle 8"/>
          <p:cNvSpPr/>
          <p:nvPr/>
        </p:nvSpPr>
        <p:spPr>
          <a:xfrm>
            <a:off x="3810000" y="2819400"/>
            <a:ext cx="4419600" cy="3416320"/>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All About Magnets and </a:t>
            </a:r>
            <a:r>
              <a:rPr lang="en-US" sz="5400" b="1" dirty="0" smtClean="0">
                <a:ln w="50800"/>
                <a:solidFill>
                  <a:schemeClr val="bg1">
                    <a:shade val="50000"/>
                  </a:schemeClr>
                </a:solidFill>
              </a:rPr>
              <a:t>T</a:t>
            </a:r>
            <a:r>
              <a:rPr lang="en-US" sz="5400" b="1" cap="none" spc="0" dirty="0" smtClean="0">
                <a:ln w="50800"/>
                <a:solidFill>
                  <a:schemeClr val="bg1">
                    <a:shade val="50000"/>
                  </a:schemeClr>
                </a:solidFill>
                <a:effectLst/>
              </a:rPr>
              <a:t>heir </a:t>
            </a:r>
            <a:r>
              <a:rPr lang="en-US" sz="5400" b="1" dirty="0" smtClean="0">
                <a:ln w="50800"/>
                <a:solidFill>
                  <a:schemeClr val="bg1">
                    <a:shade val="50000"/>
                  </a:schemeClr>
                </a:solidFill>
              </a:rPr>
              <a:t>I</a:t>
            </a:r>
            <a:r>
              <a:rPr lang="en-US" sz="5400" b="1" cap="none" spc="0" dirty="0" smtClean="0">
                <a:ln w="50800"/>
                <a:solidFill>
                  <a:schemeClr val="bg1">
                    <a:shade val="50000"/>
                  </a:schemeClr>
                </a:solidFill>
                <a:effectLst/>
              </a:rPr>
              <a:t>mportance</a:t>
            </a:r>
            <a:endParaRPr lang="en-US" sz="5400" b="1" cap="none" spc="0" dirty="0">
              <a:ln w="50800"/>
              <a:solidFill>
                <a:schemeClr val="bg1">
                  <a:shade val="50000"/>
                </a:schemeClr>
              </a:solidFill>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anim calcmode="lin" valueType="num">
                                      <p:cBhvr>
                                        <p:cTn id="8" dur="2000" fill="hold"/>
                                        <p:tgtEl>
                                          <p:spTgt spid="7">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7">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7">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2000"/>
                                        <p:tgtEl>
                                          <p:spTgt spid="9">
                                            <p:txEl>
                                              <p:pRg st="0" end="0"/>
                                            </p:txEl>
                                          </p:spTgt>
                                        </p:tgtEl>
                                      </p:cBhvr>
                                    </p:animEffect>
                                    <p:anim calcmode="lin" valueType="num">
                                      <p:cBhvr>
                                        <p:cTn id="16" dur="2000" fill="hold"/>
                                        <p:tgtEl>
                                          <p:spTgt spid="9">
                                            <p:txEl>
                                              <p:pRg st="0" end="0"/>
                                            </p:txEl>
                                          </p:spTgt>
                                        </p:tgtEl>
                                        <p:attrNameLst>
                                          <p:attrName>style.rotation</p:attrName>
                                        </p:attrNameLst>
                                      </p:cBhvr>
                                      <p:tavLst>
                                        <p:tav tm="0">
                                          <p:val>
                                            <p:fltVal val="720"/>
                                          </p:val>
                                        </p:tav>
                                        <p:tav tm="100000">
                                          <p:val>
                                            <p:fltVal val="0"/>
                                          </p:val>
                                        </p:tav>
                                      </p:tavLst>
                                    </p:anim>
                                    <p:anim calcmode="lin" valueType="num">
                                      <p:cBhvr>
                                        <p:cTn id="17" dur="2000" fill="hold"/>
                                        <p:tgtEl>
                                          <p:spTgt spid="9">
                                            <p:txEl>
                                              <p:pRg st="0" end="0"/>
                                            </p:txEl>
                                          </p:spTgt>
                                        </p:tgtEl>
                                        <p:attrNameLst>
                                          <p:attrName>ppt_h</p:attrName>
                                        </p:attrNameLst>
                                      </p:cBhvr>
                                      <p:tavLst>
                                        <p:tav tm="0">
                                          <p:val>
                                            <p:fltVal val="0"/>
                                          </p:val>
                                        </p:tav>
                                        <p:tav tm="100000">
                                          <p:val>
                                            <p:strVal val="#ppt_h"/>
                                          </p:val>
                                        </p:tav>
                                      </p:tavLst>
                                    </p:anim>
                                    <p:anim calcmode="lin" valueType="num">
                                      <p:cBhvr>
                                        <p:cTn id="18" dur="2000" fill="hold"/>
                                        <p:tgtEl>
                                          <p:spTgt spid="9">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67000"/>
            <a:ext cx="7239000" cy="3419784"/>
          </a:xfrm>
          <a:solidFill>
            <a:schemeClr val="accent4">
              <a:lumMod val="60000"/>
              <a:lumOff val="40000"/>
            </a:schemeClr>
          </a:solidFill>
          <a:ln>
            <a:solidFill>
              <a:schemeClr val="accent6">
                <a:lumMod val="60000"/>
                <a:lumOff val="40000"/>
              </a:schemeClr>
            </a:solidFill>
          </a:ln>
        </p:spPr>
        <p:txBody>
          <a:bodyPr>
            <a:normAutofit lnSpcReduction="10000"/>
          </a:bodyPr>
          <a:lstStyle/>
          <a:p>
            <a:r>
              <a:rPr lang="en-US" dirty="0" smtClean="0"/>
              <a:t>Believe it or not, some magnetic materials such as an electromagnet only keep their magnetic capabilities when electric power is switched on. Their domains change so they are going in random directions. On the other hand, materials such as, “hard magnetic materials” keep their abilities forever. Some of these materials are, iron nickel, and cobalt.  </a:t>
            </a:r>
            <a:endParaRPr lang="en-US" dirty="0"/>
          </a:p>
        </p:txBody>
      </p:sp>
      <p:sp>
        <p:nvSpPr>
          <p:cNvPr id="4" name="Rectangle 3"/>
          <p:cNvSpPr/>
          <p:nvPr/>
        </p:nvSpPr>
        <p:spPr>
          <a:xfrm>
            <a:off x="1066800" y="381000"/>
            <a:ext cx="6448561" cy="923330"/>
          </a:xfrm>
          <a:prstGeom prst="rect">
            <a:avLst/>
          </a:prstGeom>
          <a:solidFill>
            <a:schemeClr val="accent4">
              <a:lumMod val="60000"/>
              <a:lumOff val="40000"/>
            </a:schemeClr>
          </a:solidFill>
          <a:ln>
            <a:solidFill>
              <a:schemeClr val="accent6">
                <a:lumMod val="60000"/>
                <a:lumOff val="40000"/>
              </a:schemeClr>
            </a:solidFill>
          </a:ln>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Temporary Magnets</a:t>
            </a:r>
            <a:endParaRPr lang="en-US" sz="5400" b="1" cap="none" spc="0" dirty="0">
              <a:ln w="50800"/>
              <a:solidFill>
                <a:schemeClr val="bg1">
                  <a:shade val="50000"/>
                </a:schemeClr>
              </a:solidFill>
              <a:effectLst/>
            </a:endParaRPr>
          </a:p>
        </p:txBody>
      </p:sp>
      <p:pic>
        <p:nvPicPr>
          <p:cNvPr id="2050" name="Picture 2"/>
          <p:cNvPicPr>
            <a:picLocks noChangeAspect="1" noChangeArrowheads="1"/>
          </p:cNvPicPr>
          <p:nvPr/>
        </p:nvPicPr>
        <p:blipFill>
          <a:blip r:embed="rId3" cstate="print"/>
          <a:srcRect/>
          <a:stretch>
            <a:fillRect/>
          </a:stretch>
        </p:blipFill>
        <p:spPr bwMode="auto">
          <a:xfrm>
            <a:off x="3810000" y="1676400"/>
            <a:ext cx="762000" cy="7620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a:srcRect/>
          <a:stretch>
            <a:fillRect/>
          </a:stretch>
        </p:blipFill>
        <p:spPr bwMode="auto">
          <a:xfrm>
            <a:off x="4953000" y="1524000"/>
            <a:ext cx="463924" cy="985838"/>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a:srcRect/>
          <a:stretch>
            <a:fillRect/>
          </a:stretch>
        </p:blipFill>
        <p:spPr bwMode="auto">
          <a:xfrm>
            <a:off x="2971800" y="1524000"/>
            <a:ext cx="457200" cy="971551"/>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905000"/>
            <a:ext cx="7391400" cy="1676400"/>
          </a:xfrm>
          <a:blipFill>
            <a:blip r:embed="rId3"/>
            <a:stretch>
              <a:fillRect/>
            </a:stretch>
          </a:blipFill>
          <a:ln>
            <a:solidFill>
              <a:schemeClr val="bg1"/>
            </a:solidFill>
          </a:ln>
        </p:spPr>
        <p:txBody>
          <a:bodyPr>
            <a:normAutofit/>
          </a:bodyPr>
          <a:lstStyle/>
          <a:p>
            <a:r>
              <a:rPr lang="en-US" dirty="0" smtClean="0">
                <a:solidFill>
                  <a:schemeClr val="bg1">
                    <a:lumMod val="75000"/>
                  </a:schemeClr>
                </a:solidFill>
              </a:rPr>
              <a:t>Ferromagnetism is the type of magnetism that exists in objects such as iron and nickel, when no other magnetic field exists. That is the one of the most common type of magnetism.</a:t>
            </a:r>
          </a:p>
        </p:txBody>
      </p:sp>
      <p:sp>
        <p:nvSpPr>
          <p:cNvPr id="4" name="Rectangle 3"/>
          <p:cNvSpPr/>
          <p:nvPr/>
        </p:nvSpPr>
        <p:spPr>
          <a:xfrm>
            <a:off x="1447800" y="685800"/>
            <a:ext cx="5637697" cy="923330"/>
          </a:xfrm>
          <a:prstGeom prst="rect">
            <a:avLst/>
          </a:prstGeom>
          <a:blipFill>
            <a:blip r:embed="rId3"/>
            <a:stretch>
              <a:fillRect/>
            </a:stretch>
          </a:blipFill>
          <a:ln>
            <a:solidFill>
              <a:schemeClr val="bg1"/>
            </a:solidFill>
          </a:ln>
        </p:spPr>
        <p:style>
          <a:lnRef idx="1">
            <a:schemeClr val="accent4"/>
          </a:lnRef>
          <a:fillRef idx="2">
            <a:schemeClr val="accent4"/>
          </a:fillRef>
          <a:effectRef idx="1">
            <a:schemeClr val="accent4"/>
          </a:effectRef>
          <a:fontRef idx="minor">
            <a:schemeClr val="dk1"/>
          </a:fontRef>
        </p:style>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Ferromagnetism</a:t>
            </a:r>
            <a:endParaRPr lang="en-US" sz="5400" b="1" cap="none" spc="0" dirty="0">
              <a:ln w="50800"/>
              <a:solidFill>
                <a:schemeClr val="bg1">
                  <a:shade val="50000"/>
                </a:schemeClr>
              </a:solidFill>
              <a:effectLst/>
            </a:endParaRPr>
          </a:p>
        </p:txBody>
      </p:sp>
      <p:sp>
        <p:nvSpPr>
          <p:cNvPr id="9" name="Rectangle 8"/>
          <p:cNvSpPr/>
          <p:nvPr/>
        </p:nvSpPr>
        <p:spPr>
          <a:xfrm>
            <a:off x="1143000" y="6019800"/>
            <a:ext cx="6781800" cy="369332"/>
          </a:xfrm>
          <a:prstGeom prst="rect">
            <a:avLst/>
          </a:prstGeom>
          <a:blipFill>
            <a:blip r:embed="rId3"/>
            <a:stretch>
              <a:fillRect/>
            </a:stretch>
          </a:blipFill>
          <a:ln>
            <a:solidFill>
              <a:schemeClr val="bg1"/>
            </a:solidFill>
          </a:ln>
        </p:spPr>
        <p:txBody>
          <a:bodyPr wrap="square">
            <a:spAutoFit/>
          </a:bodyPr>
          <a:lstStyle/>
          <a:p>
            <a:r>
              <a:rPr lang="en-US" dirty="0" smtClean="0">
                <a:solidFill>
                  <a:schemeClr val="bg1">
                    <a:lumMod val="75000"/>
                  </a:schemeClr>
                </a:solidFill>
              </a:rPr>
              <a:t>Left: Electromagnet. Middle: Ferro magnet. Right: Geo Magnet </a:t>
            </a:r>
            <a:endParaRPr lang="en-US" dirty="0">
              <a:solidFill>
                <a:schemeClr val="bg1">
                  <a:lumMod val="75000"/>
                </a:schemeClr>
              </a:solidFill>
            </a:endParaRPr>
          </a:p>
        </p:txBody>
      </p:sp>
      <p:sp>
        <p:nvSpPr>
          <p:cNvPr id="10" name="Explosion 2 9"/>
          <p:cNvSpPr/>
          <p:nvPr/>
        </p:nvSpPr>
        <p:spPr>
          <a:xfrm>
            <a:off x="6324600" y="4038600"/>
            <a:ext cx="1752600" cy="1524000"/>
          </a:xfrm>
          <a:prstGeom prst="irregularSeal2">
            <a:avLst/>
          </a:prstGeom>
          <a:blipFill>
            <a:blip r:embed="rId3"/>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Explosion 2 10"/>
          <p:cNvSpPr/>
          <p:nvPr/>
        </p:nvSpPr>
        <p:spPr>
          <a:xfrm>
            <a:off x="381000" y="4038600"/>
            <a:ext cx="1752600" cy="1524000"/>
          </a:xfrm>
          <a:prstGeom prst="irregularSeal2">
            <a:avLst/>
          </a:prstGeom>
          <a:blipFill>
            <a:blip r:embed="rId3"/>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pic>
        <p:nvPicPr>
          <p:cNvPr id="4101" name="Picture 5"/>
          <p:cNvPicPr>
            <a:picLocks noChangeAspect="1" noChangeArrowheads="1"/>
          </p:cNvPicPr>
          <p:nvPr/>
        </p:nvPicPr>
        <p:blipFill>
          <a:blip r:embed="rId4"/>
          <a:srcRect/>
          <a:stretch>
            <a:fillRect/>
          </a:stretch>
        </p:blipFill>
        <p:spPr bwMode="auto">
          <a:xfrm>
            <a:off x="2286000" y="3810000"/>
            <a:ext cx="3811663" cy="1898926"/>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770" decel="100000"/>
                                        <p:tgtEl>
                                          <p:spTgt spid="4">
                                            <p:txEl>
                                              <p:pRg st="0" end="0"/>
                                            </p:txEl>
                                          </p:spTgt>
                                        </p:tgtEl>
                                      </p:cBhvr>
                                    </p:animEffect>
                                    <p:animScale>
                                      <p:cBhvr>
                                        <p:cTn id="8" dur="770" decel="100000"/>
                                        <p:tgtEl>
                                          <p:spTgt spid="4">
                                            <p:txEl>
                                              <p:pRg st="0" end="0"/>
                                            </p:txEl>
                                          </p:spTgt>
                                        </p:tgtEl>
                                      </p:cBhvr>
                                      <p:from x="10000" y="10000"/>
                                      <p:to x="200000" y="450000"/>
                                    </p:animScale>
                                    <p:animScale>
                                      <p:cBhvr>
                                        <p:cTn id="9" dur="1230" accel="100000" fill="hold">
                                          <p:stCondLst>
                                            <p:cond delay="770"/>
                                          </p:stCondLst>
                                        </p:cTn>
                                        <p:tgtEl>
                                          <p:spTgt spid="4">
                                            <p:txEl>
                                              <p:pRg st="0" end="0"/>
                                            </p:txEl>
                                          </p:spTgt>
                                        </p:tgtEl>
                                      </p:cBhvr>
                                      <p:from x="200000" y="450000"/>
                                      <p:to x="100000" y="100000"/>
                                    </p:animScale>
                                    <p:set>
                                      <p:cBhvr>
                                        <p:cTn id="10" dur="770" fill="hold"/>
                                        <p:tgtEl>
                                          <p:spTgt spid="4">
                                            <p:txEl>
                                              <p:pRg st="0" end="0"/>
                                            </p:txEl>
                                          </p:spTgt>
                                        </p:tgtEl>
                                        <p:attrNameLst>
                                          <p:attrName>ppt_x</p:attrName>
                                        </p:attrNameLst>
                                      </p:cBhvr>
                                      <p:to>
                                        <p:strVal val="(0.5)"/>
                                      </p:to>
                                    </p:set>
                                    <p:anim from="(0.5)" to="(#ppt_x)" calcmode="lin" valueType="num">
                                      <p:cBhvr>
                                        <p:cTn id="11" dur="1230" accel="100000" fill="hold">
                                          <p:stCondLst>
                                            <p:cond delay="770"/>
                                          </p:stCondLst>
                                        </p:cTn>
                                        <p:tgtEl>
                                          <p:spTgt spid="4">
                                            <p:txEl>
                                              <p:pRg st="0" end="0"/>
                                            </p:txEl>
                                          </p:spTgt>
                                        </p:tgtEl>
                                        <p:attrNameLst>
                                          <p:attrName>ppt_x</p:attrName>
                                        </p:attrNameLst>
                                      </p:cBhvr>
                                    </p:anim>
                                    <p:set>
                                      <p:cBhvr>
                                        <p:cTn id="12" dur="770" fill="hold"/>
                                        <p:tgtEl>
                                          <p:spTgt spid="4">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4">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770" decel="100000"/>
                                        <p:tgtEl>
                                          <p:spTgt spid="3">
                                            <p:txEl>
                                              <p:pRg st="0" end="0"/>
                                            </p:txEl>
                                          </p:spTgt>
                                        </p:tgtEl>
                                      </p:cBhvr>
                                    </p:animEffect>
                                    <p:animScale>
                                      <p:cBhvr>
                                        <p:cTn id="19" dur="770" decel="100000"/>
                                        <p:tgtEl>
                                          <p:spTgt spid="3">
                                            <p:txEl>
                                              <p:pRg st="0" end="0"/>
                                            </p:txEl>
                                          </p:spTgt>
                                        </p:tgtEl>
                                      </p:cBhvr>
                                      <p:from x="10000" y="10000"/>
                                      <p:to x="200000" y="450000"/>
                                    </p:animScale>
                                    <p:animScale>
                                      <p:cBhvr>
                                        <p:cTn id="20" dur="1230" accel="100000" fill="hold">
                                          <p:stCondLst>
                                            <p:cond delay="770"/>
                                          </p:stCondLst>
                                        </p:cTn>
                                        <p:tgtEl>
                                          <p:spTgt spid="3">
                                            <p:txEl>
                                              <p:pRg st="0" end="0"/>
                                            </p:txEl>
                                          </p:spTgt>
                                        </p:tgtEl>
                                      </p:cBhvr>
                                      <p:from x="200000" y="450000"/>
                                      <p:to x="100000" y="100000"/>
                                    </p:animScale>
                                    <p:set>
                                      <p:cBhvr>
                                        <p:cTn id="21" dur="770" fill="hold"/>
                                        <p:tgtEl>
                                          <p:spTgt spid="3">
                                            <p:txEl>
                                              <p:pRg st="0" end="0"/>
                                            </p:txEl>
                                          </p:spTgt>
                                        </p:tgtEl>
                                        <p:attrNameLst>
                                          <p:attrName>ppt_x</p:attrName>
                                        </p:attrNameLst>
                                      </p:cBhvr>
                                      <p:to>
                                        <p:strVal val="(0.5)"/>
                                      </p:to>
                                    </p:set>
                                    <p:anim from="(0.5)" to="(#ppt_x)" calcmode="lin" valueType="num">
                                      <p:cBhvr>
                                        <p:cTn id="22" dur="1230" accel="100000" fill="hold">
                                          <p:stCondLst>
                                            <p:cond delay="770"/>
                                          </p:stCondLst>
                                        </p:cTn>
                                        <p:tgtEl>
                                          <p:spTgt spid="3">
                                            <p:txEl>
                                              <p:pRg st="0" end="0"/>
                                            </p:txEl>
                                          </p:spTgt>
                                        </p:tgtEl>
                                        <p:attrNameLst>
                                          <p:attrName>ppt_x</p:attrName>
                                        </p:attrNameLst>
                                      </p:cBhvr>
                                    </p:anim>
                                    <p:set>
                                      <p:cBhvr>
                                        <p:cTn id="23" dur="770" fill="hold"/>
                                        <p:tgtEl>
                                          <p:spTgt spid="3">
                                            <p:txEl>
                                              <p:pRg st="0" end="0"/>
                                            </p:txEl>
                                          </p:spTgt>
                                        </p:tgtEl>
                                        <p:attrNameLst>
                                          <p:attrName>ppt_y</p:attrName>
                                        </p:attrNameLst>
                                      </p:cBhvr>
                                      <p:to>
                                        <p:strVal val="(#ppt_y+0.4)"/>
                                      </p:to>
                                    </p:set>
                                    <p:anim from="(#ppt_y+0.4)" to="(#ppt_y)" calcmode="lin" valueType="num">
                                      <p:cBhvr>
                                        <p:cTn id="24" dur="1230" accel="100000" fill="hold">
                                          <p:stCondLst>
                                            <p:cond delay="770"/>
                                          </p:stCondLst>
                                        </p:cTn>
                                        <p:tgtEl>
                                          <p:spTgt spid="3">
                                            <p:txEl>
                                              <p:pRg st="0" end="0"/>
                                            </p:txEl>
                                          </p:spTgt>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nodeType="clickEffect">
                                  <p:stCondLst>
                                    <p:cond delay="0"/>
                                  </p:stCondLst>
                                  <p:childTnLst>
                                    <p:set>
                                      <p:cBhvr>
                                        <p:cTn id="28" dur="1" fill="hold">
                                          <p:stCondLst>
                                            <p:cond delay="0"/>
                                          </p:stCondLst>
                                        </p:cTn>
                                        <p:tgtEl>
                                          <p:spTgt spid="4101"/>
                                        </p:tgtEl>
                                        <p:attrNameLst>
                                          <p:attrName>style.visibility</p:attrName>
                                        </p:attrNameLst>
                                      </p:cBhvr>
                                      <p:to>
                                        <p:strVal val="visible"/>
                                      </p:to>
                                    </p:set>
                                    <p:animEffect transition="in" filter="fade">
                                      <p:cBhvr>
                                        <p:cTn id="29" dur="770" decel="100000"/>
                                        <p:tgtEl>
                                          <p:spTgt spid="4101"/>
                                        </p:tgtEl>
                                      </p:cBhvr>
                                    </p:animEffect>
                                    <p:animScale>
                                      <p:cBhvr>
                                        <p:cTn id="30" dur="770" decel="100000"/>
                                        <p:tgtEl>
                                          <p:spTgt spid="4101"/>
                                        </p:tgtEl>
                                      </p:cBhvr>
                                      <p:from x="10000" y="10000"/>
                                      <p:to x="200000" y="450000"/>
                                    </p:animScale>
                                    <p:animScale>
                                      <p:cBhvr>
                                        <p:cTn id="31" dur="1230" accel="100000" fill="hold">
                                          <p:stCondLst>
                                            <p:cond delay="770"/>
                                          </p:stCondLst>
                                        </p:cTn>
                                        <p:tgtEl>
                                          <p:spTgt spid="4101"/>
                                        </p:tgtEl>
                                      </p:cBhvr>
                                      <p:from x="200000" y="450000"/>
                                      <p:to x="100000" y="100000"/>
                                    </p:animScale>
                                    <p:set>
                                      <p:cBhvr>
                                        <p:cTn id="32" dur="770" fill="hold"/>
                                        <p:tgtEl>
                                          <p:spTgt spid="4101"/>
                                        </p:tgtEl>
                                        <p:attrNameLst>
                                          <p:attrName>ppt_x</p:attrName>
                                        </p:attrNameLst>
                                      </p:cBhvr>
                                      <p:to>
                                        <p:strVal val="(0.5)"/>
                                      </p:to>
                                    </p:set>
                                    <p:anim from="(0.5)" to="(#ppt_x)" calcmode="lin" valueType="num">
                                      <p:cBhvr>
                                        <p:cTn id="33" dur="1230" accel="100000" fill="hold">
                                          <p:stCondLst>
                                            <p:cond delay="770"/>
                                          </p:stCondLst>
                                        </p:cTn>
                                        <p:tgtEl>
                                          <p:spTgt spid="4101"/>
                                        </p:tgtEl>
                                        <p:attrNameLst>
                                          <p:attrName>ppt_x</p:attrName>
                                        </p:attrNameLst>
                                      </p:cBhvr>
                                    </p:anim>
                                    <p:set>
                                      <p:cBhvr>
                                        <p:cTn id="34" dur="770" fill="hold"/>
                                        <p:tgtEl>
                                          <p:spTgt spid="4101"/>
                                        </p:tgtEl>
                                        <p:attrNameLst>
                                          <p:attrName>ppt_y</p:attrName>
                                        </p:attrNameLst>
                                      </p:cBhvr>
                                      <p:to>
                                        <p:strVal val="(#ppt_y+0.4)"/>
                                      </p:to>
                                    </p:set>
                                    <p:anim from="(#ppt_y+0.4)" to="(#ppt_y)" calcmode="lin" valueType="num">
                                      <p:cBhvr>
                                        <p:cTn id="35" dur="1230" accel="100000" fill="hold">
                                          <p:stCondLst>
                                            <p:cond delay="770"/>
                                          </p:stCondLst>
                                        </p:cTn>
                                        <p:tgtEl>
                                          <p:spTgt spid="4101"/>
                                        </p:tgtEl>
                                        <p:attrNameLst>
                                          <p:attrName>ppt_y</p:attrName>
                                        </p:attrNameLst>
                                      </p:cBhvr>
                                    </p:anim>
                                  </p:childTnLst>
                                </p:cTn>
                              </p:par>
                            </p:childTnLst>
                          </p:cTn>
                        </p:par>
                      </p:childTnLst>
                    </p:cTn>
                  </p:par>
                  <p:par>
                    <p:cTn id="36" fill="hold">
                      <p:stCondLst>
                        <p:cond delay="indefinite"/>
                      </p:stCondLst>
                      <p:childTnLst>
                        <p:par>
                          <p:cTn id="37" fill="hold">
                            <p:stCondLst>
                              <p:cond delay="0"/>
                            </p:stCondLst>
                            <p:childTnLst>
                              <p:par>
                                <p:cTn id="38" presetID="51" presetClass="entr" presetSubtype="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770" decel="100000"/>
                                        <p:tgtEl>
                                          <p:spTgt spid="11"/>
                                        </p:tgtEl>
                                      </p:cBhvr>
                                    </p:animEffect>
                                    <p:animScale>
                                      <p:cBhvr>
                                        <p:cTn id="41" dur="770" decel="100000"/>
                                        <p:tgtEl>
                                          <p:spTgt spid="11"/>
                                        </p:tgtEl>
                                      </p:cBhvr>
                                      <p:from x="10000" y="10000"/>
                                      <p:to x="200000" y="450000"/>
                                    </p:animScale>
                                    <p:animScale>
                                      <p:cBhvr>
                                        <p:cTn id="42" dur="1230" accel="100000" fill="hold">
                                          <p:stCondLst>
                                            <p:cond delay="770"/>
                                          </p:stCondLst>
                                        </p:cTn>
                                        <p:tgtEl>
                                          <p:spTgt spid="11"/>
                                        </p:tgtEl>
                                      </p:cBhvr>
                                      <p:from x="200000" y="450000"/>
                                      <p:to x="100000" y="100000"/>
                                    </p:animScale>
                                    <p:set>
                                      <p:cBhvr>
                                        <p:cTn id="43" dur="770" fill="hold"/>
                                        <p:tgtEl>
                                          <p:spTgt spid="11"/>
                                        </p:tgtEl>
                                        <p:attrNameLst>
                                          <p:attrName>ppt_x</p:attrName>
                                        </p:attrNameLst>
                                      </p:cBhvr>
                                      <p:to>
                                        <p:strVal val="(0.5)"/>
                                      </p:to>
                                    </p:set>
                                    <p:anim from="(0.5)" to="(#ppt_x)" calcmode="lin" valueType="num">
                                      <p:cBhvr>
                                        <p:cTn id="44" dur="1230" accel="100000" fill="hold">
                                          <p:stCondLst>
                                            <p:cond delay="770"/>
                                          </p:stCondLst>
                                        </p:cTn>
                                        <p:tgtEl>
                                          <p:spTgt spid="11"/>
                                        </p:tgtEl>
                                        <p:attrNameLst>
                                          <p:attrName>ppt_x</p:attrName>
                                        </p:attrNameLst>
                                      </p:cBhvr>
                                    </p:anim>
                                    <p:set>
                                      <p:cBhvr>
                                        <p:cTn id="45" dur="770" fill="hold"/>
                                        <p:tgtEl>
                                          <p:spTgt spid="11"/>
                                        </p:tgtEl>
                                        <p:attrNameLst>
                                          <p:attrName>ppt_y</p:attrName>
                                        </p:attrNameLst>
                                      </p:cBhvr>
                                      <p:to>
                                        <p:strVal val="(#ppt_y+0.4)"/>
                                      </p:to>
                                    </p:set>
                                    <p:anim from="(#ppt_y+0.4)" to="(#ppt_y)" calcmode="lin" valueType="num">
                                      <p:cBhvr>
                                        <p:cTn id="46" dur="1230" accel="100000" fill="hold">
                                          <p:stCondLst>
                                            <p:cond delay="770"/>
                                          </p:stCondLst>
                                        </p:cTn>
                                        <p:tgtEl>
                                          <p:spTgt spid="11"/>
                                        </p:tgtEl>
                                        <p:attrNameLst>
                                          <p:attrName>ppt_y</p:attrName>
                                        </p:attrNameLst>
                                      </p:cBhvr>
                                    </p:anim>
                                  </p:childTnLst>
                                </p:cTn>
                              </p:par>
                            </p:childTnLst>
                          </p:cTn>
                        </p:par>
                      </p:childTnLst>
                    </p:cTn>
                  </p:par>
                  <p:par>
                    <p:cTn id="47" fill="hold">
                      <p:stCondLst>
                        <p:cond delay="indefinite"/>
                      </p:stCondLst>
                      <p:childTnLst>
                        <p:par>
                          <p:cTn id="48" fill="hold">
                            <p:stCondLst>
                              <p:cond delay="0"/>
                            </p:stCondLst>
                            <p:childTnLst>
                              <p:par>
                                <p:cTn id="49" presetID="51"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770" decel="100000"/>
                                        <p:tgtEl>
                                          <p:spTgt spid="10"/>
                                        </p:tgtEl>
                                      </p:cBhvr>
                                    </p:animEffect>
                                    <p:animScale>
                                      <p:cBhvr>
                                        <p:cTn id="52" dur="770" decel="100000"/>
                                        <p:tgtEl>
                                          <p:spTgt spid="10"/>
                                        </p:tgtEl>
                                      </p:cBhvr>
                                      <p:from x="10000" y="10000"/>
                                      <p:to x="200000" y="450000"/>
                                    </p:animScale>
                                    <p:animScale>
                                      <p:cBhvr>
                                        <p:cTn id="53" dur="1230" accel="100000" fill="hold">
                                          <p:stCondLst>
                                            <p:cond delay="770"/>
                                          </p:stCondLst>
                                        </p:cTn>
                                        <p:tgtEl>
                                          <p:spTgt spid="10"/>
                                        </p:tgtEl>
                                      </p:cBhvr>
                                      <p:from x="200000" y="450000"/>
                                      <p:to x="100000" y="100000"/>
                                    </p:animScale>
                                    <p:set>
                                      <p:cBhvr>
                                        <p:cTn id="54" dur="770" fill="hold"/>
                                        <p:tgtEl>
                                          <p:spTgt spid="10"/>
                                        </p:tgtEl>
                                        <p:attrNameLst>
                                          <p:attrName>ppt_x</p:attrName>
                                        </p:attrNameLst>
                                      </p:cBhvr>
                                      <p:to>
                                        <p:strVal val="(0.5)"/>
                                      </p:to>
                                    </p:set>
                                    <p:anim from="(0.5)" to="(#ppt_x)" calcmode="lin" valueType="num">
                                      <p:cBhvr>
                                        <p:cTn id="55" dur="1230" accel="100000" fill="hold">
                                          <p:stCondLst>
                                            <p:cond delay="770"/>
                                          </p:stCondLst>
                                        </p:cTn>
                                        <p:tgtEl>
                                          <p:spTgt spid="10"/>
                                        </p:tgtEl>
                                        <p:attrNameLst>
                                          <p:attrName>ppt_x</p:attrName>
                                        </p:attrNameLst>
                                      </p:cBhvr>
                                    </p:anim>
                                    <p:set>
                                      <p:cBhvr>
                                        <p:cTn id="56" dur="770" fill="hold"/>
                                        <p:tgtEl>
                                          <p:spTgt spid="10"/>
                                        </p:tgtEl>
                                        <p:attrNameLst>
                                          <p:attrName>ppt_y</p:attrName>
                                        </p:attrNameLst>
                                      </p:cBhvr>
                                      <p:to>
                                        <p:strVal val="(#ppt_y+0.4)"/>
                                      </p:to>
                                    </p:set>
                                    <p:anim from="(#ppt_y+0.4)" to="(#ppt_y)" calcmode="lin" valueType="num">
                                      <p:cBhvr>
                                        <p:cTn id="57" dur="1230" accel="100000" fill="hold">
                                          <p:stCondLst>
                                            <p:cond delay="770"/>
                                          </p:stCondLst>
                                        </p:cTn>
                                        <p:tgtEl>
                                          <p:spTgt spid="10"/>
                                        </p:tgtEl>
                                        <p:attrNameLst>
                                          <p:attrName>ppt_y</p:attrName>
                                        </p:attrNameLst>
                                      </p:cBhvr>
                                    </p:anim>
                                  </p:childTnLst>
                                </p:cTn>
                              </p:par>
                            </p:childTnLst>
                          </p:cTn>
                        </p:par>
                      </p:childTnLst>
                    </p:cTn>
                  </p:par>
                  <p:par>
                    <p:cTn id="58" fill="hold">
                      <p:stCondLst>
                        <p:cond delay="indefinite"/>
                      </p:stCondLst>
                      <p:childTnLst>
                        <p:par>
                          <p:cTn id="59" fill="hold">
                            <p:stCondLst>
                              <p:cond delay="0"/>
                            </p:stCondLst>
                            <p:childTnLst>
                              <p:par>
                                <p:cTn id="60" presetID="51" presetClass="entr" presetSubtype="0" fill="hold" nodeType="clickEffect">
                                  <p:stCondLst>
                                    <p:cond delay="0"/>
                                  </p:stCondLst>
                                  <p:childTnLst>
                                    <p:set>
                                      <p:cBhvr>
                                        <p:cTn id="61" dur="1" fill="hold">
                                          <p:stCondLst>
                                            <p:cond delay="0"/>
                                          </p:stCondLst>
                                        </p:cTn>
                                        <p:tgtEl>
                                          <p:spTgt spid="9">
                                            <p:txEl>
                                              <p:pRg st="0" end="0"/>
                                            </p:txEl>
                                          </p:spTgt>
                                        </p:tgtEl>
                                        <p:attrNameLst>
                                          <p:attrName>style.visibility</p:attrName>
                                        </p:attrNameLst>
                                      </p:cBhvr>
                                      <p:to>
                                        <p:strVal val="visible"/>
                                      </p:to>
                                    </p:set>
                                    <p:animEffect transition="in" filter="fade">
                                      <p:cBhvr>
                                        <p:cTn id="62" dur="770" decel="100000"/>
                                        <p:tgtEl>
                                          <p:spTgt spid="9">
                                            <p:txEl>
                                              <p:pRg st="0" end="0"/>
                                            </p:txEl>
                                          </p:spTgt>
                                        </p:tgtEl>
                                      </p:cBhvr>
                                    </p:animEffect>
                                    <p:animScale>
                                      <p:cBhvr>
                                        <p:cTn id="63" dur="770" decel="100000"/>
                                        <p:tgtEl>
                                          <p:spTgt spid="9">
                                            <p:txEl>
                                              <p:pRg st="0" end="0"/>
                                            </p:txEl>
                                          </p:spTgt>
                                        </p:tgtEl>
                                      </p:cBhvr>
                                      <p:from x="10000" y="10000"/>
                                      <p:to x="200000" y="450000"/>
                                    </p:animScale>
                                    <p:animScale>
                                      <p:cBhvr>
                                        <p:cTn id="64" dur="1230" accel="100000" fill="hold">
                                          <p:stCondLst>
                                            <p:cond delay="770"/>
                                          </p:stCondLst>
                                        </p:cTn>
                                        <p:tgtEl>
                                          <p:spTgt spid="9">
                                            <p:txEl>
                                              <p:pRg st="0" end="0"/>
                                            </p:txEl>
                                          </p:spTgt>
                                        </p:tgtEl>
                                      </p:cBhvr>
                                      <p:from x="200000" y="450000"/>
                                      <p:to x="100000" y="100000"/>
                                    </p:animScale>
                                    <p:set>
                                      <p:cBhvr>
                                        <p:cTn id="65" dur="770" fill="hold"/>
                                        <p:tgtEl>
                                          <p:spTgt spid="9">
                                            <p:txEl>
                                              <p:pRg st="0" end="0"/>
                                            </p:txEl>
                                          </p:spTgt>
                                        </p:tgtEl>
                                        <p:attrNameLst>
                                          <p:attrName>ppt_x</p:attrName>
                                        </p:attrNameLst>
                                      </p:cBhvr>
                                      <p:to>
                                        <p:strVal val="(0.5)"/>
                                      </p:to>
                                    </p:set>
                                    <p:anim from="(0.5)" to="(#ppt_x)" calcmode="lin" valueType="num">
                                      <p:cBhvr>
                                        <p:cTn id="66" dur="1230" accel="100000" fill="hold">
                                          <p:stCondLst>
                                            <p:cond delay="770"/>
                                          </p:stCondLst>
                                        </p:cTn>
                                        <p:tgtEl>
                                          <p:spTgt spid="9">
                                            <p:txEl>
                                              <p:pRg st="0" end="0"/>
                                            </p:txEl>
                                          </p:spTgt>
                                        </p:tgtEl>
                                        <p:attrNameLst>
                                          <p:attrName>ppt_x</p:attrName>
                                        </p:attrNameLst>
                                      </p:cBhvr>
                                    </p:anim>
                                    <p:set>
                                      <p:cBhvr>
                                        <p:cTn id="67" dur="770" fill="hold"/>
                                        <p:tgtEl>
                                          <p:spTgt spid="9">
                                            <p:txEl>
                                              <p:pRg st="0" end="0"/>
                                            </p:txEl>
                                          </p:spTgt>
                                        </p:tgtEl>
                                        <p:attrNameLst>
                                          <p:attrName>ppt_y</p:attrName>
                                        </p:attrNameLst>
                                      </p:cBhvr>
                                      <p:to>
                                        <p:strVal val="(#ppt_y+0.4)"/>
                                      </p:to>
                                    </p:set>
                                    <p:anim from="(#ppt_y+0.4)" to="(#ppt_y)" calcmode="lin" valueType="num">
                                      <p:cBhvr>
                                        <p:cTn id="68" dur="1230" accel="100000" fill="hold">
                                          <p:stCondLst>
                                            <p:cond delay="770"/>
                                          </p:stCondLst>
                                        </p:cTn>
                                        <p:tgtEl>
                                          <p:spTgt spid="9">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tx1">
                <a:alpha val="91000"/>
              </a:schemeClr>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495800"/>
            <a:ext cx="7772400" cy="2057400"/>
          </a:xfrm>
        </p:spPr>
        <p:txBody>
          <a:bodyPr>
            <a:normAutofit lnSpcReduction="10000"/>
          </a:bodyPr>
          <a:lstStyle/>
          <a:p>
            <a:r>
              <a:rPr lang="en-US" dirty="0" smtClean="0">
                <a:solidFill>
                  <a:schemeClr val="bg1"/>
                </a:solidFill>
              </a:rPr>
              <a:t>The geographic poles are in a different location than the magnetic poles. True North is at the very top of the earth, and the South at the bottom but because the earth spins on an axis, the magnetic poles are also tilted.  </a:t>
            </a:r>
            <a:endParaRPr lang="en-US" dirty="0">
              <a:solidFill>
                <a:schemeClr val="bg1"/>
              </a:solidFill>
            </a:endParaRPr>
          </a:p>
        </p:txBody>
      </p:sp>
      <p:pic>
        <p:nvPicPr>
          <p:cNvPr id="5122" name="Picture 2"/>
          <p:cNvPicPr>
            <a:picLocks noChangeAspect="1" noChangeArrowheads="1"/>
          </p:cNvPicPr>
          <p:nvPr/>
        </p:nvPicPr>
        <p:blipFill>
          <a:blip r:embed="rId2"/>
          <a:srcRect/>
          <a:stretch>
            <a:fillRect/>
          </a:stretch>
        </p:blipFill>
        <p:spPr bwMode="auto">
          <a:xfrm>
            <a:off x="1905000" y="228600"/>
            <a:ext cx="4419600" cy="40296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FF00"/>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514600"/>
            <a:ext cx="7924800" cy="2209800"/>
          </a:xfrm>
        </p:spPr>
        <p:style>
          <a:lnRef idx="1">
            <a:schemeClr val="accent4"/>
          </a:lnRef>
          <a:fillRef idx="2">
            <a:schemeClr val="accent4"/>
          </a:fillRef>
          <a:effectRef idx="1">
            <a:schemeClr val="accent4"/>
          </a:effectRef>
          <a:fontRef idx="minor">
            <a:schemeClr val="dk1"/>
          </a:fontRef>
        </p:style>
        <p:txBody>
          <a:bodyPr>
            <a:normAutofit fontScale="92500" lnSpcReduction="10000"/>
          </a:bodyPr>
          <a:lstStyle/>
          <a:p>
            <a:r>
              <a:rPr lang="en-US" dirty="0" smtClean="0">
                <a:solidFill>
                  <a:schemeClr val="bg1">
                    <a:lumMod val="65000"/>
                  </a:schemeClr>
                </a:solidFill>
              </a:rPr>
              <a:t>Aurora borealis are the lights created in the northern hemisphere when the solar winds collide with the earth’s magnetic field. They are caused by geographic storms which occur mostly in March June, September and December during equinoxes. In the southern hemisphere , they are called Aurora australis.</a:t>
            </a:r>
            <a:endParaRPr lang="en-US" dirty="0">
              <a:solidFill>
                <a:schemeClr val="bg1">
                  <a:lumMod val="65000"/>
                </a:schemeClr>
              </a:solidFill>
            </a:endParaRPr>
          </a:p>
        </p:txBody>
      </p:sp>
      <p:sp>
        <p:nvSpPr>
          <p:cNvPr id="4" name="Rectangle 3"/>
          <p:cNvSpPr/>
          <p:nvPr/>
        </p:nvSpPr>
        <p:spPr>
          <a:xfrm>
            <a:off x="1066800" y="914400"/>
            <a:ext cx="5137112" cy="923330"/>
          </a:xfrm>
          <a:prstGeom prst="rect">
            <a:avLst/>
          </a:prstGeom>
        </p:spPr>
        <p:style>
          <a:lnRef idx="1">
            <a:schemeClr val="accent4"/>
          </a:lnRef>
          <a:fillRef idx="2">
            <a:schemeClr val="accent4"/>
          </a:fillRef>
          <a:effectRef idx="1">
            <a:schemeClr val="accent4"/>
          </a:effectRef>
          <a:fontRef idx="minor">
            <a:schemeClr val="dk1"/>
          </a:fontRef>
        </p:style>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Aurora borealis</a:t>
            </a:r>
            <a:endParaRPr lang="en-US" sz="5400" b="1" cap="none" spc="0" dirty="0">
              <a:ln w="50800"/>
              <a:solidFill>
                <a:schemeClr val="bg1">
                  <a:shade val="50000"/>
                </a:schemeClr>
              </a:solidFill>
              <a:effectLst/>
            </a:endParaRPr>
          </a:p>
        </p:txBody>
      </p:sp>
      <p:pic>
        <p:nvPicPr>
          <p:cNvPr id="6146" name="Picture 2"/>
          <p:cNvPicPr>
            <a:picLocks noChangeAspect="1" noChangeArrowheads="1"/>
          </p:cNvPicPr>
          <p:nvPr/>
        </p:nvPicPr>
        <p:blipFill>
          <a:blip r:embed="rId2" cstate="print"/>
          <a:srcRect/>
          <a:stretch>
            <a:fillRect/>
          </a:stretch>
        </p:blipFill>
        <p:spPr bwMode="auto">
          <a:xfrm>
            <a:off x="1524000" y="5486400"/>
            <a:ext cx="1752600" cy="1371600"/>
          </a:xfrm>
          <a:prstGeom prst="rect">
            <a:avLst/>
          </a:prstGeom>
          <a:noFill/>
          <a:ln w="9525">
            <a:noFill/>
            <a:miter lim="800000"/>
            <a:headEnd/>
            <a:tailEnd/>
          </a:ln>
          <a:effectLst/>
        </p:spPr>
      </p:pic>
      <p:pic>
        <p:nvPicPr>
          <p:cNvPr id="6147" name="Picture 3"/>
          <p:cNvPicPr>
            <a:picLocks noChangeAspect="1" noChangeArrowheads="1"/>
          </p:cNvPicPr>
          <p:nvPr/>
        </p:nvPicPr>
        <p:blipFill>
          <a:blip r:embed="rId3" cstate="print"/>
          <a:srcRect/>
          <a:stretch>
            <a:fillRect/>
          </a:stretch>
        </p:blipFill>
        <p:spPr bwMode="auto">
          <a:xfrm>
            <a:off x="0" y="5486400"/>
            <a:ext cx="1524000" cy="1371600"/>
          </a:xfrm>
          <a:prstGeom prst="rect">
            <a:avLst/>
          </a:prstGeom>
          <a:noFill/>
          <a:ln w="9525">
            <a:noFill/>
            <a:miter lim="800000"/>
            <a:headEnd/>
            <a:tailEnd/>
          </a:ln>
          <a:effectLst/>
        </p:spPr>
      </p:pic>
      <p:pic>
        <p:nvPicPr>
          <p:cNvPr id="6148" name="Picture 4"/>
          <p:cNvPicPr>
            <a:picLocks noChangeAspect="1" noChangeArrowheads="1"/>
          </p:cNvPicPr>
          <p:nvPr/>
        </p:nvPicPr>
        <p:blipFill>
          <a:blip r:embed="rId4"/>
          <a:srcRect/>
          <a:stretch>
            <a:fillRect/>
          </a:stretch>
        </p:blipFill>
        <p:spPr bwMode="auto">
          <a:xfrm>
            <a:off x="3200400" y="5486400"/>
            <a:ext cx="1676400" cy="1371600"/>
          </a:xfrm>
          <a:prstGeom prst="rect">
            <a:avLst/>
          </a:prstGeom>
          <a:noFill/>
          <a:ln w="9525">
            <a:noFill/>
            <a:miter lim="800000"/>
            <a:headEnd/>
            <a:tailEnd/>
          </a:ln>
          <a:effectLst/>
        </p:spPr>
      </p:pic>
      <p:pic>
        <p:nvPicPr>
          <p:cNvPr id="6149" name="Picture 5"/>
          <p:cNvPicPr>
            <a:picLocks noChangeAspect="1" noChangeArrowheads="1"/>
          </p:cNvPicPr>
          <p:nvPr/>
        </p:nvPicPr>
        <p:blipFill>
          <a:blip r:embed="rId5"/>
          <a:srcRect/>
          <a:stretch>
            <a:fillRect/>
          </a:stretch>
        </p:blipFill>
        <p:spPr bwMode="auto">
          <a:xfrm>
            <a:off x="4876800" y="5486400"/>
            <a:ext cx="1524000" cy="1371600"/>
          </a:xfrm>
          <a:prstGeom prst="rect">
            <a:avLst/>
          </a:prstGeom>
          <a:noFill/>
          <a:ln w="9525">
            <a:noFill/>
            <a:miter lim="800000"/>
            <a:headEnd/>
            <a:tailEnd/>
          </a:ln>
          <a:effectLst/>
        </p:spPr>
      </p:pic>
      <p:pic>
        <p:nvPicPr>
          <p:cNvPr id="6151" name="Picture 7"/>
          <p:cNvPicPr>
            <a:picLocks noChangeAspect="1" noChangeArrowheads="1"/>
          </p:cNvPicPr>
          <p:nvPr/>
        </p:nvPicPr>
        <p:blipFill>
          <a:blip r:embed="rId6"/>
          <a:srcRect/>
          <a:stretch>
            <a:fillRect/>
          </a:stretch>
        </p:blipFill>
        <p:spPr bwMode="auto">
          <a:xfrm>
            <a:off x="6400800" y="5486400"/>
            <a:ext cx="1371600" cy="1371600"/>
          </a:xfrm>
          <a:prstGeom prst="rect">
            <a:avLst/>
          </a:prstGeom>
          <a:noFill/>
          <a:ln w="9525">
            <a:noFill/>
            <a:miter lim="800000"/>
            <a:headEnd/>
            <a:tailEnd/>
          </a:ln>
          <a:effectLst/>
        </p:spPr>
      </p:pic>
      <p:pic>
        <p:nvPicPr>
          <p:cNvPr id="6152" name="Picture 8"/>
          <p:cNvPicPr>
            <a:picLocks noChangeAspect="1" noChangeArrowheads="1"/>
          </p:cNvPicPr>
          <p:nvPr/>
        </p:nvPicPr>
        <p:blipFill>
          <a:blip r:embed="rId7" cstate="print"/>
          <a:srcRect/>
          <a:stretch>
            <a:fillRect/>
          </a:stretch>
        </p:blipFill>
        <p:spPr bwMode="auto">
          <a:xfrm>
            <a:off x="7772400" y="5486401"/>
            <a:ext cx="1371600" cy="1371600"/>
          </a:xfrm>
          <a:prstGeom prst="rect">
            <a:avLst/>
          </a:prstGeom>
          <a:noFill/>
          <a:ln w="9525">
            <a:noFill/>
            <a:miter lim="800000"/>
            <a:headEnd/>
            <a:tailEnd/>
          </a:ln>
          <a:effectLst/>
        </p:spPr>
      </p:pic>
      <p:pic>
        <p:nvPicPr>
          <p:cNvPr id="6153" name="Picture 9" descr="C:\Program Files\Microsoft Office\MEDIA\CAGCAT10\j0158007.wmf"/>
          <p:cNvPicPr>
            <a:picLocks noChangeAspect="1" noChangeArrowheads="1"/>
          </p:cNvPicPr>
          <p:nvPr/>
        </p:nvPicPr>
        <p:blipFill>
          <a:blip r:embed="rId8"/>
          <a:srcRect/>
          <a:stretch>
            <a:fillRect/>
          </a:stretch>
        </p:blipFill>
        <p:spPr bwMode="auto">
          <a:xfrm>
            <a:off x="0" y="0"/>
            <a:ext cx="9144000" cy="685800"/>
          </a:xfrm>
          <a:prstGeom prst="rect">
            <a:avLst/>
          </a:prstGeom>
          <a:noFill/>
        </p:spPr>
      </p:pic>
      <p:pic>
        <p:nvPicPr>
          <p:cNvPr id="6154" name="Picture 10" descr="C:\Users\Gagnon Family\AppData\Local\Microsoft\Windows\Temporary Internet Files\Content.IE5\9ERQJSW3\MCj04338170000[1].png"/>
          <p:cNvPicPr>
            <a:picLocks noChangeAspect="1" noChangeArrowheads="1"/>
          </p:cNvPicPr>
          <p:nvPr/>
        </p:nvPicPr>
        <p:blipFill>
          <a:blip r:embed="rId9"/>
          <a:srcRect/>
          <a:stretch>
            <a:fillRect/>
          </a:stretch>
        </p:blipFill>
        <p:spPr bwMode="auto">
          <a:xfrm>
            <a:off x="6096000" y="1066800"/>
            <a:ext cx="1066686" cy="1066686"/>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6154"/>
                                        </p:tgtEl>
                                        <p:attrNameLst>
                                          <p:attrName>style.visibility</p:attrName>
                                        </p:attrNameLst>
                                      </p:cBhvr>
                                      <p:to>
                                        <p:strVal val="visible"/>
                                      </p:to>
                                    </p:set>
                                    <p:anim from="(-#ppt_w/2)" to="(#ppt_x)" calcmode="lin" valueType="num">
                                      <p:cBhvr>
                                        <p:cTn id="15" dur="600" fill="hold">
                                          <p:stCondLst>
                                            <p:cond delay="0"/>
                                          </p:stCondLst>
                                        </p:cTn>
                                        <p:tgtEl>
                                          <p:spTgt spid="6154"/>
                                        </p:tgtEl>
                                        <p:attrNameLst>
                                          <p:attrName>ppt_x</p:attrName>
                                        </p:attrNameLst>
                                      </p:cBhvr>
                                    </p:anim>
                                    <p:anim from="0" to="-1.0" calcmode="lin" valueType="num">
                                      <p:cBhvr>
                                        <p:cTn id="16" dur="200" decel="50000" autoRev="1" fill="hold">
                                          <p:stCondLst>
                                            <p:cond delay="600"/>
                                          </p:stCondLst>
                                        </p:cTn>
                                        <p:tgtEl>
                                          <p:spTgt spid="6154"/>
                                        </p:tgtEl>
                                        <p:attrNameLst>
                                          <p:attrName>xshear</p:attrName>
                                        </p:attrNameLst>
                                      </p:cBhvr>
                                    </p:anim>
                                    <p:animScale>
                                      <p:cBhvr>
                                        <p:cTn id="17" dur="200" decel="100000" autoRev="1" fill="hold">
                                          <p:stCondLst>
                                            <p:cond delay="600"/>
                                          </p:stCondLst>
                                        </p:cTn>
                                        <p:tgtEl>
                                          <p:spTgt spid="6154"/>
                                        </p:tgtEl>
                                      </p:cBhvr>
                                      <p:from x="100000" y="100000"/>
                                      <p:to x="80000" y="100000"/>
                                    </p:animScale>
                                    <p:anim by="(#ppt_h/3+#ppt_w*0.1)" calcmode="lin" valueType="num">
                                      <p:cBhvr additive="sum">
                                        <p:cTn id="18" dur="200" decel="100000" autoRev="1" fill="hold">
                                          <p:stCondLst>
                                            <p:cond delay="600"/>
                                          </p:stCondLst>
                                        </p:cTn>
                                        <p:tgtEl>
                                          <p:spTgt spid="6154"/>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anim from="(-#ppt_w/2)" to="(#ppt_x)" calcmode="lin" valueType="num">
                                      <p:cBhvr>
                                        <p:cTn id="23" dur="600" fill="hold">
                                          <p:stCondLst>
                                            <p:cond delay="0"/>
                                          </p:stCondLst>
                                        </p:cTn>
                                        <p:tgtEl>
                                          <p:spTgt spid="3">
                                            <p:bg/>
                                          </p:spTgt>
                                        </p:tgtEl>
                                        <p:attrNameLst>
                                          <p:attrName>ppt_x</p:attrName>
                                        </p:attrNameLst>
                                      </p:cBhvr>
                                    </p:anim>
                                    <p:anim from="0" to="-1.0" calcmode="lin" valueType="num">
                                      <p:cBhvr>
                                        <p:cTn id="24" dur="200" decel="50000" autoRev="1" fill="hold">
                                          <p:stCondLst>
                                            <p:cond delay="600"/>
                                          </p:stCondLst>
                                        </p:cTn>
                                        <p:tgtEl>
                                          <p:spTgt spid="3">
                                            <p:bg/>
                                          </p:spTgt>
                                        </p:tgtEl>
                                        <p:attrNameLst>
                                          <p:attrName>xshear</p:attrName>
                                        </p:attrNameLst>
                                      </p:cBhvr>
                                    </p:anim>
                                    <p:animScale>
                                      <p:cBhvr>
                                        <p:cTn id="25" dur="200" decel="100000" autoRev="1" fill="hold">
                                          <p:stCondLst>
                                            <p:cond delay="600"/>
                                          </p:stCondLst>
                                        </p:cTn>
                                        <p:tgtEl>
                                          <p:spTgt spid="3">
                                            <p:bg/>
                                          </p:spTgt>
                                        </p:tgtEl>
                                      </p:cBhvr>
                                      <p:from x="100000" y="100000"/>
                                      <p:to x="80000" y="100000"/>
                                    </p:animScale>
                                    <p:anim by="(#ppt_h/3+#ppt_w*0.1)" calcmode="lin" valueType="num">
                                      <p:cBhvr additive="sum">
                                        <p:cTn id="26" dur="200" decel="100000" autoRev="1" fill="hold">
                                          <p:stCondLst>
                                            <p:cond delay="600"/>
                                          </p:stCondLst>
                                        </p:cTn>
                                        <p:tgtEl>
                                          <p:spTgt spid="3">
                                            <p:bg/>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anim from="(-#ppt_w/2)" to="(#ppt_x)" calcmode="lin" valueType="num">
                                      <p:cBhvr>
                                        <p:cTn id="31" dur="600" fill="hold">
                                          <p:stCondLst>
                                            <p:cond delay="0"/>
                                          </p:stCondLst>
                                        </p:cTn>
                                        <p:tgtEl>
                                          <p:spTgt spid="3">
                                            <p:txEl>
                                              <p:pRg st="0" end="0"/>
                                            </p:txEl>
                                          </p:spTgt>
                                        </p:tgtEl>
                                        <p:attrNameLst>
                                          <p:attrName>ppt_x</p:attrName>
                                        </p:attrNameLst>
                                      </p:cBhvr>
                                    </p:anim>
                                    <p:anim from="0" to="-1.0" calcmode="lin" valueType="num">
                                      <p:cBhvr>
                                        <p:cTn id="32" dur="200" decel="50000" autoRev="1" fill="hold">
                                          <p:stCondLst>
                                            <p:cond delay="600"/>
                                          </p:stCondLst>
                                        </p:cTn>
                                        <p:tgtEl>
                                          <p:spTgt spid="3">
                                            <p:txEl>
                                              <p:pRg st="0" end="0"/>
                                            </p:txEl>
                                          </p:spTgt>
                                        </p:tgtEl>
                                        <p:attrNameLst>
                                          <p:attrName>xshear</p:attrName>
                                        </p:attrNameLst>
                                      </p:cBhvr>
                                    </p:anim>
                                    <p:animScale>
                                      <p:cBhvr>
                                        <p:cTn id="33" dur="200" decel="100000" autoRev="1" fill="hold">
                                          <p:stCondLst>
                                            <p:cond delay="600"/>
                                          </p:stCondLst>
                                        </p:cTn>
                                        <p:tgtEl>
                                          <p:spTgt spid="3">
                                            <p:txEl>
                                              <p:pRg st="0" end="0"/>
                                            </p:txEl>
                                          </p:spTgt>
                                        </p:tgtEl>
                                      </p:cBhvr>
                                      <p:from x="100000" y="100000"/>
                                      <p:to x="80000" y="100000"/>
                                    </p:animScale>
                                    <p:anim by="(#ppt_h/3+#ppt_w*0.1)" calcmode="lin" valueType="num">
                                      <p:cBhvr additive="sum">
                                        <p:cTn id="34" dur="200" decel="100000" autoRev="1" fill="hold">
                                          <p:stCondLst>
                                            <p:cond delay="600"/>
                                          </p:stCondLst>
                                        </p:cTn>
                                        <p:tgtEl>
                                          <p:spTgt spid="3">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7239000" cy="6303336"/>
          </a:xfrm>
        </p:spPr>
        <p:txBody>
          <a:bodyPr/>
          <a:lstStyle/>
          <a:p>
            <a:r>
              <a:rPr lang="en-US" dirty="0" smtClean="0">
                <a:solidFill>
                  <a:schemeClr val="bg1"/>
                </a:solidFill>
              </a:rPr>
              <a:t>By: Grace Gagnon</a:t>
            </a: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r>
              <a:rPr lang="en-US" dirty="0" smtClean="0">
                <a:solidFill>
                  <a:schemeClr val="bg1"/>
                </a:solidFill>
              </a:rPr>
              <a:t>Block A</a:t>
            </a: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r>
              <a:rPr lang="en-US" dirty="0" smtClean="0">
                <a:solidFill>
                  <a:schemeClr val="bg1"/>
                </a:solidFill>
              </a:rPr>
              <a:t>March 10, 2008</a:t>
            </a: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r>
              <a:rPr lang="en-US" dirty="0" smtClean="0">
                <a:solidFill>
                  <a:schemeClr val="bg1"/>
                </a:solidFill>
              </a:rPr>
              <a:t>Thanks for watching!!!</a:t>
            </a:r>
            <a:endParaRPr lang="en-US"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5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8" dur="15000" fill="hold"/>
                                        <p:tgtEl>
                                          <p:spTgt spid="3">
                                            <p:txEl>
                                              <p:pRg st="0" end="0"/>
                                            </p:txEl>
                                          </p:spTgt>
                                        </p:tgtEl>
                                        <p:attrNameLst>
                                          <p:attrName>ppt_y</p:attrName>
                                        </p:attrNameLst>
                                      </p:cBhvr>
                                      <p:tavLst>
                                        <p:tav tm="0">
                                          <p:val>
                                            <p:strVal val="#ppt_y+1"/>
                                          </p:val>
                                        </p:tav>
                                        <p:tav tm="100000">
                                          <p:val>
                                            <p:strVal val="#ppt_y-1"/>
                                          </p:val>
                                        </p:tav>
                                      </p:tavLst>
                                    </p:anim>
                                  </p:childTnLst>
                                </p:cTn>
                              </p:par>
                              <p:par>
                                <p:cTn id="9" presetID="28"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p:cTn id="11" dur="15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2" dur="15000" fill="hold"/>
                                        <p:tgtEl>
                                          <p:spTgt spid="3">
                                            <p:txEl>
                                              <p:pRg st="4" end="4"/>
                                            </p:txEl>
                                          </p:spTgt>
                                        </p:tgtEl>
                                        <p:attrNameLst>
                                          <p:attrName>ppt_y</p:attrName>
                                        </p:attrNameLst>
                                      </p:cBhvr>
                                      <p:tavLst>
                                        <p:tav tm="0">
                                          <p:val>
                                            <p:strVal val="#ppt_y+1"/>
                                          </p:val>
                                        </p:tav>
                                        <p:tav tm="100000">
                                          <p:val>
                                            <p:strVal val="#ppt_y-1"/>
                                          </p:val>
                                        </p:tav>
                                      </p:tavLst>
                                    </p:anim>
                                  </p:childTnLst>
                                </p:cTn>
                              </p:par>
                              <p:par>
                                <p:cTn id="13" presetID="28"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anim calcmode="lin" valueType="num">
                                      <p:cBhvr>
                                        <p:cTn id="15" dur="15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16" dur="15000" fill="hold"/>
                                        <p:tgtEl>
                                          <p:spTgt spid="3">
                                            <p:txEl>
                                              <p:pRg st="8" end="8"/>
                                            </p:txEl>
                                          </p:spTgt>
                                        </p:tgtEl>
                                        <p:attrNameLst>
                                          <p:attrName>ppt_y</p:attrName>
                                        </p:attrNameLst>
                                      </p:cBhvr>
                                      <p:tavLst>
                                        <p:tav tm="0">
                                          <p:val>
                                            <p:strVal val="#ppt_y+1"/>
                                          </p:val>
                                        </p:tav>
                                        <p:tav tm="100000">
                                          <p:val>
                                            <p:strVal val="#ppt_y-1"/>
                                          </p:val>
                                        </p:tav>
                                      </p:tavLst>
                                    </p:anim>
                                  </p:childTnLst>
                                </p:cTn>
                              </p:par>
                              <p:par>
                                <p:cTn id="17" presetID="28" presetClass="entr" presetSubtype="0" fill="hold" nodeType="withEffect">
                                  <p:stCondLst>
                                    <p:cond delay="0"/>
                                  </p:stCondLst>
                                  <p:childTnLst>
                                    <p:set>
                                      <p:cBhvr>
                                        <p:cTn id="18" dur="1" fill="hold">
                                          <p:stCondLst>
                                            <p:cond delay="0"/>
                                          </p:stCondLst>
                                        </p:cTn>
                                        <p:tgtEl>
                                          <p:spTgt spid="3">
                                            <p:txEl>
                                              <p:pRg st="12" end="12"/>
                                            </p:txEl>
                                          </p:spTgt>
                                        </p:tgtEl>
                                        <p:attrNameLst>
                                          <p:attrName>style.visibility</p:attrName>
                                        </p:attrNameLst>
                                      </p:cBhvr>
                                      <p:to>
                                        <p:strVal val="visible"/>
                                      </p:to>
                                    </p:set>
                                    <p:anim calcmode="lin" valueType="num">
                                      <p:cBhvr>
                                        <p:cTn id="19" dur="15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20" dur="15000" fill="hold"/>
                                        <p:tgtEl>
                                          <p:spTgt spid="3">
                                            <p:txEl>
                                              <p:pRg st="12" end="12"/>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CFF99"/>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tx2">
                    <a:lumMod val="60000"/>
                    <a:lumOff val="40000"/>
                  </a:schemeClr>
                </a:solidFill>
              </a:rPr>
              <a:t>Magnets are things we use everyday whether we realize it or not. Simple metals such as iron and steel are magnetic. Whole objects are made out of these materials, or molecules of them exist in objects.</a:t>
            </a:r>
          </a:p>
          <a:p>
            <a:r>
              <a:rPr lang="en-US" dirty="0" smtClean="0">
                <a:solidFill>
                  <a:schemeClr val="tx2">
                    <a:lumMod val="60000"/>
                    <a:lumOff val="40000"/>
                  </a:schemeClr>
                </a:solidFill>
              </a:rPr>
              <a:t>Magnets or magnetic materials can be found in so many places. Try using a magnet to attract paper clips, film, or pipe cleaners. Are they magnetic? Your results may surprise you!</a:t>
            </a:r>
            <a:endParaRPr lang="en-US" dirty="0">
              <a:solidFill>
                <a:schemeClr val="tx2">
                  <a:lumMod val="60000"/>
                  <a:lumOff val="40000"/>
                </a:schemeClr>
              </a:solidFill>
            </a:endParaRPr>
          </a:p>
        </p:txBody>
      </p:sp>
      <p:sp>
        <p:nvSpPr>
          <p:cNvPr id="4" name="Rectangle 3"/>
          <p:cNvSpPr/>
          <p:nvPr/>
        </p:nvSpPr>
        <p:spPr>
          <a:xfrm>
            <a:off x="990600" y="609600"/>
            <a:ext cx="6276334"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What Are Magnets?</a:t>
            </a:r>
            <a:endParaRPr lang="en-US" sz="5400" b="1" cap="none" spc="0" dirty="0">
              <a:ln w="50800"/>
              <a:solidFill>
                <a:schemeClr val="bg1">
                  <a:shade val="50000"/>
                </a:schemeClr>
              </a:solidFill>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971800"/>
            <a:ext cx="8458200" cy="3276600"/>
          </a:xfrm>
          <a:gradFill flip="none" rotWithShape="1">
            <a:gsLst>
              <a:gs pos="0">
                <a:srgbClr val="FF6600">
                  <a:tint val="66000"/>
                  <a:satMod val="160000"/>
                </a:srgbClr>
              </a:gs>
              <a:gs pos="50000">
                <a:srgbClr val="FF6600">
                  <a:tint val="44500"/>
                  <a:satMod val="160000"/>
                </a:srgbClr>
              </a:gs>
              <a:gs pos="100000">
                <a:srgbClr val="FF6600">
                  <a:tint val="23500"/>
                  <a:satMod val="160000"/>
                </a:srgbClr>
              </a:gs>
            </a:gsLst>
            <a:path path="circle">
              <a:fillToRect l="50000" t="50000" r="50000" b="50000"/>
            </a:path>
            <a:tileRect/>
          </a:gradFill>
          <a:ln>
            <a:noFill/>
          </a:ln>
        </p:spPr>
        <p:txBody>
          <a:bodyPr>
            <a:noAutofit/>
          </a:bodyPr>
          <a:lstStyle/>
          <a:p>
            <a:r>
              <a:rPr lang="en-US" sz="3200" dirty="0" smtClean="0">
                <a:solidFill>
                  <a:schemeClr val="bg1">
                    <a:lumMod val="65000"/>
                  </a:schemeClr>
                </a:solidFill>
              </a:rPr>
              <a:t>When magnets attract to each other, what makes them create that attraction?</a:t>
            </a:r>
          </a:p>
          <a:p>
            <a:r>
              <a:rPr lang="en-US" sz="3200" dirty="0" smtClean="0">
                <a:solidFill>
                  <a:schemeClr val="bg1">
                    <a:lumMod val="65000"/>
                  </a:schemeClr>
                </a:solidFill>
              </a:rPr>
              <a:t>Does it matter which way you face the magnets if you want them to attract? Or repel?</a:t>
            </a:r>
          </a:p>
          <a:p>
            <a:r>
              <a:rPr lang="en-US" sz="3200" dirty="0" smtClean="0">
                <a:solidFill>
                  <a:schemeClr val="bg1">
                    <a:lumMod val="65000"/>
                  </a:schemeClr>
                </a:solidFill>
              </a:rPr>
              <a:t>Why do certain sides deflect each other?</a:t>
            </a:r>
            <a:endParaRPr lang="en-US" sz="3200" dirty="0">
              <a:solidFill>
                <a:schemeClr val="bg1">
                  <a:lumMod val="65000"/>
                </a:schemeClr>
              </a:solidFill>
            </a:endParaRPr>
          </a:p>
        </p:txBody>
      </p:sp>
      <p:sp>
        <p:nvSpPr>
          <p:cNvPr id="4" name="Rectangle 3"/>
          <p:cNvSpPr/>
          <p:nvPr/>
        </p:nvSpPr>
        <p:spPr>
          <a:xfrm>
            <a:off x="1295400" y="609600"/>
            <a:ext cx="5660524" cy="646331"/>
          </a:xfrm>
          <a:prstGeom prst="rect">
            <a:avLst/>
          </a:prstGeom>
          <a:gradFill flip="none" rotWithShape="1">
            <a:gsLst>
              <a:gs pos="0">
                <a:srgbClr val="FF6600">
                  <a:tint val="66000"/>
                  <a:satMod val="160000"/>
                </a:srgbClr>
              </a:gs>
              <a:gs pos="50000">
                <a:srgbClr val="FF6600">
                  <a:tint val="44500"/>
                  <a:satMod val="160000"/>
                </a:srgbClr>
              </a:gs>
              <a:gs pos="100000">
                <a:srgbClr val="FF6600">
                  <a:tint val="23500"/>
                  <a:satMod val="160000"/>
                </a:srgbClr>
              </a:gs>
            </a:gsLst>
            <a:path path="circle">
              <a:fillToRect l="50000" t="50000" r="50000" b="50000"/>
            </a:path>
            <a:tileRect/>
          </a:gradFill>
        </p:spPr>
        <p:style>
          <a:lnRef idx="0">
            <a:schemeClr val="accent4"/>
          </a:lnRef>
          <a:fillRef idx="1003">
            <a:schemeClr val="dk1"/>
          </a:fillRef>
          <a:effectRef idx="3">
            <a:schemeClr val="accent4"/>
          </a:effectRef>
          <a:fontRef idx="minor">
            <a:schemeClr val="lt1"/>
          </a:fontRef>
        </p:style>
        <p:txBody>
          <a:bodyPr wrap="none" lIns="91440" tIns="45720" rIns="91440" bIns="45720">
            <a:spAutoFit/>
            <a:scene3d>
              <a:camera prst="perspectiveContrastingRightFacing"/>
              <a:lightRig rig="balanced" dir="t">
                <a:rot lat="0" lon="0" rev="2100000"/>
              </a:lightRig>
            </a:scene3d>
            <a:sp3d extrusionH="57150" prstMaterial="metal">
              <a:bevelT w="38100" h="25400"/>
              <a:contourClr>
                <a:schemeClr val="bg2"/>
              </a:contourClr>
            </a:sp3d>
          </a:bodyPr>
          <a:lstStyle/>
          <a:p>
            <a:pPr algn="ctr"/>
            <a:r>
              <a:rPr lang="en-US" sz="3600" b="1" cap="none" spc="0" dirty="0" smtClean="0">
                <a:ln w="50800"/>
                <a:solidFill>
                  <a:schemeClr val="bg1">
                    <a:shade val="50000"/>
                  </a:schemeClr>
                </a:solidFill>
                <a:effectLst/>
              </a:rPr>
              <a:t>Attraction and Repulsion</a:t>
            </a:r>
            <a:endParaRPr lang="en-US" sz="3600" b="1" cap="none" spc="0" dirty="0">
              <a:ln w="50800"/>
              <a:solidFill>
                <a:schemeClr val="bg1">
                  <a:shade val="50000"/>
                </a:schemeClr>
              </a:solidFill>
              <a:effectLst/>
            </a:endParaRPr>
          </a:p>
        </p:txBody>
      </p:sp>
      <p:pic>
        <p:nvPicPr>
          <p:cNvPr id="5" name="Picture 4"/>
          <p:cNvPicPr>
            <a:picLocks noChangeAspect="1" noChangeArrowheads="1"/>
          </p:cNvPicPr>
          <p:nvPr/>
        </p:nvPicPr>
        <p:blipFill>
          <a:blip r:embed="rId2"/>
          <a:srcRect/>
          <a:stretch>
            <a:fillRect/>
          </a:stretch>
        </p:blipFill>
        <p:spPr bwMode="auto">
          <a:xfrm>
            <a:off x="1600200" y="1600200"/>
            <a:ext cx="1428750" cy="1076325"/>
          </a:xfrm>
          <a:prstGeom prst="ellipse">
            <a:avLst/>
          </a:prstGeom>
          <a:ln>
            <a:noFill/>
          </a:ln>
          <a:effectLst>
            <a:softEdge rad="112500"/>
          </a:effectLst>
          <a:scene3d>
            <a:camera prst="orthographicFront"/>
            <a:lightRig rig="threePt" dir="t"/>
          </a:scene3d>
          <a:sp3d>
            <a:bevelT w="114300" prst="artDeco"/>
          </a:sp3d>
        </p:spPr>
      </p:pic>
      <p:pic>
        <p:nvPicPr>
          <p:cNvPr id="6" name="Picture 3"/>
          <p:cNvPicPr>
            <a:picLocks noChangeAspect="1" noChangeArrowheads="1"/>
          </p:cNvPicPr>
          <p:nvPr/>
        </p:nvPicPr>
        <p:blipFill>
          <a:blip r:embed="rId3"/>
          <a:srcRect/>
          <a:stretch>
            <a:fillRect/>
          </a:stretch>
        </p:blipFill>
        <p:spPr bwMode="auto">
          <a:xfrm>
            <a:off x="3200400" y="1600200"/>
            <a:ext cx="1524000" cy="109493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7" name="Picture 4"/>
          <p:cNvPicPr>
            <a:picLocks noChangeAspect="1" noChangeArrowheads="1"/>
          </p:cNvPicPr>
          <p:nvPr/>
        </p:nvPicPr>
        <p:blipFill>
          <a:blip r:embed="rId2"/>
          <a:srcRect/>
          <a:stretch>
            <a:fillRect/>
          </a:stretch>
        </p:blipFill>
        <p:spPr bwMode="auto">
          <a:xfrm>
            <a:off x="4953000" y="1676400"/>
            <a:ext cx="1428750" cy="1076325"/>
          </a:xfrm>
          <a:prstGeom prst="ellipse">
            <a:avLst/>
          </a:prstGeom>
          <a:ln>
            <a:noFill/>
          </a:ln>
          <a:effectLst>
            <a:softEdge rad="112500"/>
          </a:effectLst>
          <a:scene3d>
            <a:camera prst="orthographicFront"/>
            <a:lightRig rig="threePt" dir="t"/>
          </a:scene3d>
          <a:sp3d>
            <a:bevelT w="114300" prst="artDeco"/>
          </a:sp3d>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amond(in)">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amond(in)">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diamond(in)">
                                      <p:cBhvr>
                                        <p:cTn id="27" dur="2000"/>
                                        <p:tgtEl>
                                          <p:spTgt spid="3">
                                            <p:txEl>
                                              <p:pRg st="0" end="0"/>
                                            </p:txEl>
                                          </p:spTgt>
                                        </p:tgtEl>
                                      </p:cBhvr>
                                    </p:animEffect>
                                  </p:childTnLst>
                                </p:cTn>
                              </p:par>
                              <p:par>
                                <p:cTn id="28" presetID="8" presetClass="entr" presetSubtype="16" fill="hold" nodeType="with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diamond(in)">
                                      <p:cBhvr>
                                        <p:cTn id="30" dur="2000"/>
                                        <p:tgtEl>
                                          <p:spTgt spid="3">
                                            <p:txEl>
                                              <p:pRg st="1" end="1"/>
                                            </p:txEl>
                                          </p:spTgt>
                                        </p:tgtEl>
                                      </p:cBhvr>
                                    </p:animEffect>
                                  </p:childTnLst>
                                </p:cTn>
                              </p:par>
                              <p:par>
                                <p:cTn id="31" presetID="8" presetClass="entr" presetSubtype="16" fill="hold" nodeType="with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diamond(in)">
                                      <p:cBhvr>
                                        <p:cTn id="33"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8229600" cy="1600200"/>
          </a:xfrm>
        </p:spPr>
        <p:txBody>
          <a:bodyPr>
            <a:normAutofit fontScale="85000" lnSpcReduction="10000"/>
          </a:bodyPr>
          <a:lstStyle/>
          <a:p>
            <a:r>
              <a:rPr lang="en-US" dirty="0" smtClean="0"/>
              <a:t>Magnets attract to one another when the </a:t>
            </a:r>
            <a:r>
              <a:rPr lang="en-US" dirty="0" smtClean="0"/>
              <a:t>two </a:t>
            </a:r>
            <a:r>
              <a:rPr lang="en-US" dirty="0" smtClean="0"/>
              <a:t>different poles meet. North and </a:t>
            </a:r>
            <a:r>
              <a:rPr lang="en-US" dirty="0" smtClean="0"/>
              <a:t>South </a:t>
            </a:r>
            <a:r>
              <a:rPr lang="en-US" dirty="0" smtClean="0"/>
              <a:t>attract. But why do you feel that force between them </a:t>
            </a:r>
            <a:r>
              <a:rPr lang="en-US" dirty="0" smtClean="0"/>
              <a:t>sometimes? </a:t>
            </a:r>
            <a:r>
              <a:rPr lang="en-US" dirty="0" smtClean="0"/>
              <a:t>You are feeling that force because the two similar poles, for </a:t>
            </a:r>
            <a:r>
              <a:rPr lang="en-US" dirty="0" smtClean="0"/>
              <a:t>example </a:t>
            </a:r>
            <a:r>
              <a:rPr lang="en-US" dirty="0" smtClean="0"/>
              <a:t>North and </a:t>
            </a:r>
            <a:r>
              <a:rPr lang="en-US" dirty="0" smtClean="0"/>
              <a:t>North, </a:t>
            </a:r>
            <a:r>
              <a:rPr lang="en-US" dirty="0" smtClean="0"/>
              <a:t>are meeting each </a:t>
            </a:r>
            <a:r>
              <a:rPr lang="en-US" dirty="0" smtClean="0"/>
              <a:t>other and </a:t>
            </a:r>
            <a:r>
              <a:rPr lang="en-US" dirty="0" smtClean="0"/>
              <a:t>they repel.</a:t>
            </a:r>
            <a:endParaRPr lang="en-US" dirty="0"/>
          </a:p>
        </p:txBody>
      </p:sp>
      <p:sp>
        <p:nvSpPr>
          <p:cNvPr id="4" name="Rectangle 3"/>
          <p:cNvSpPr/>
          <p:nvPr/>
        </p:nvSpPr>
        <p:spPr>
          <a:xfrm>
            <a:off x="0" y="457200"/>
            <a:ext cx="8961106" cy="707886"/>
          </a:xfrm>
          <a:prstGeom prst="rect">
            <a:avLst/>
          </a:prstGeom>
        </p:spPr>
        <p:style>
          <a:lnRef idx="0">
            <a:schemeClr val="accent2"/>
          </a:lnRef>
          <a:fillRef idx="3">
            <a:schemeClr val="accent2"/>
          </a:fillRef>
          <a:effectRef idx="3">
            <a:schemeClr val="accent2"/>
          </a:effectRef>
          <a:fontRef idx="minor">
            <a:schemeClr val="lt1"/>
          </a:fontRef>
        </p:style>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4000" b="1" cap="none" spc="0" dirty="0" smtClean="0">
                <a:ln w="50800"/>
                <a:solidFill>
                  <a:schemeClr val="bg1">
                    <a:shade val="50000"/>
                  </a:schemeClr>
                </a:solidFill>
                <a:effectLst/>
              </a:rPr>
              <a:t>Attraction and repulsion continued…</a:t>
            </a:r>
            <a:endParaRPr lang="en-US" sz="4000" b="1" cap="none" spc="0" dirty="0">
              <a:ln w="50800"/>
              <a:solidFill>
                <a:schemeClr val="bg1">
                  <a:shade val="50000"/>
                </a:schemeClr>
              </a:solidFill>
              <a:effectLst/>
            </a:endParaRPr>
          </a:p>
        </p:txBody>
      </p:sp>
      <p:pic>
        <p:nvPicPr>
          <p:cNvPr id="1027" name="Picture 3"/>
          <p:cNvPicPr>
            <a:picLocks noChangeAspect="1" noChangeArrowheads="1"/>
          </p:cNvPicPr>
          <p:nvPr/>
        </p:nvPicPr>
        <p:blipFill>
          <a:blip r:embed="rId2"/>
          <a:srcRect/>
          <a:stretch>
            <a:fillRect/>
          </a:stretch>
        </p:blipFill>
        <p:spPr bwMode="auto">
          <a:xfrm>
            <a:off x="3886200" y="4648200"/>
            <a:ext cx="2743201" cy="197088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028" name="Picture 4"/>
          <p:cNvPicPr>
            <a:picLocks noChangeAspect="1" noChangeArrowheads="1"/>
          </p:cNvPicPr>
          <p:nvPr/>
        </p:nvPicPr>
        <p:blipFill>
          <a:blip r:embed="rId3"/>
          <a:srcRect/>
          <a:stretch>
            <a:fillRect/>
          </a:stretch>
        </p:blipFill>
        <p:spPr bwMode="auto">
          <a:xfrm>
            <a:off x="2286000" y="3505200"/>
            <a:ext cx="2419350" cy="168302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029" name="Picture 5"/>
          <p:cNvPicPr>
            <a:picLocks noChangeAspect="1" noChangeArrowheads="1"/>
          </p:cNvPicPr>
          <p:nvPr/>
        </p:nvPicPr>
        <p:blipFill>
          <a:blip r:embed="rId4"/>
          <a:srcRect/>
          <a:stretch>
            <a:fillRect/>
          </a:stretch>
        </p:blipFill>
        <p:spPr bwMode="auto">
          <a:xfrm>
            <a:off x="6400800" y="3962400"/>
            <a:ext cx="2518508" cy="166477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033" name="Picture 9"/>
          <p:cNvPicPr>
            <a:picLocks noChangeAspect="1" noChangeArrowheads="1"/>
          </p:cNvPicPr>
          <p:nvPr/>
        </p:nvPicPr>
        <p:blipFill>
          <a:blip r:embed="rId5"/>
          <a:srcRect/>
          <a:stretch>
            <a:fillRect/>
          </a:stretch>
        </p:blipFill>
        <p:spPr bwMode="auto">
          <a:xfrm>
            <a:off x="304800" y="4876800"/>
            <a:ext cx="2470951" cy="159067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across)">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033"/>
                                        </p:tgtEl>
                                        <p:attrNameLst>
                                          <p:attrName>style.visibility</p:attrName>
                                        </p:attrNameLst>
                                      </p:cBhvr>
                                      <p:to>
                                        <p:strVal val="visible"/>
                                      </p:to>
                                    </p:set>
                                    <p:animEffect transition="in" filter="checkerboard(across)">
                                      <p:cBhvr>
                                        <p:cTn id="17" dur="500"/>
                                        <p:tgtEl>
                                          <p:spTgt spid="1033"/>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028"/>
                                        </p:tgtEl>
                                        <p:attrNameLst>
                                          <p:attrName>style.visibility</p:attrName>
                                        </p:attrNameLst>
                                      </p:cBhvr>
                                      <p:to>
                                        <p:strVal val="visible"/>
                                      </p:to>
                                    </p:set>
                                    <p:animEffect transition="in" filter="checkerboard(across)">
                                      <p:cBhvr>
                                        <p:cTn id="22" dur="500"/>
                                        <p:tgtEl>
                                          <p:spTgt spid="1028"/>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1027"/>
                                        </p:tgtEl>
                                        <p:attrNameLst>
                                          <p:attrName>style.visibility</p:attrName>
                                        </p:attrNameLst>
                                      </p:cBhvr>
                                      <p:to>
                                        <p:strVal val="visible"/>
                                      </p:to>
                                    </p:set>
                                    <p:animEffect transition="in" filter="checkerboard(across)">
                                      <p:cBhvr>
                                        <p:cTn id="27" dur="500"/>
                                        <p:tgtEl>
                                          <p:spTgt spid="1027"/>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1029"/>
                                        </p:tgtEl>
                                        <p:attrNameLst>
                                          <p:attrName>style.visibility</p:attrName>
                                        </p:attrNameLst>
                                      </p:cBhvr>
                                      <p:to>
                                        <p:strVal val="visible"/>
                                      </p:to>
                                    </p:set>
                                    <p:animEffect transition="in" filter="checkerboard(across)">
                                      <p:cBhvr>
                                        <p:cTn id="32"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295400"/>
            <a:ext cx="5486400" cy="3200400"/>
          </a:xfrm>
          <a:effectLst>
            <a:glow rad="228600">
              <a:schemeClr val="accent1">
                <a:satMod val="175000"/>
                <a:alpha val="40000"/>
              </a:schemeClr>
            </a:glow>
          </a:effectLst>
        </p:spPr>
        <p:txBody>
          <a:bodyPr>
            <a:normAutofit fontScale="92500"/>
          </a:bodyPr>
          <a:lstStyle/>
          <a:p>
            <a:r>
              <a:rPr lang="en-US" dirty="0" smtClean="0"/>
              <a:t>What is the magnetic field? The magnetic field is the force surrounding any magnet. Scientists have discovered that there is a possible way to see the magnetic field. By sprinkling iron filings over a magnet, you can see what the magnetic field looks like. </a:t>
            </a:r>
            <a:endParaRPr lang="en-US" dirty="0"/>
          </a:p>
        </p:txBody>
      </p:sp>
      <p:sp>
        <p:nvSpPr>
          <p:cNvPr id="4" name="Rectangle 3"/>
          <p:cNvSpPr/>
          <p:nvPr/>
        </p:nvSpPr>
        <p:spPr>
          <a:xfrm>
            <a:off x="2895600" y="381000"/>
            <a:ext cx="4881465" cy="923330"/>
          </a:xfrm>
          <a:prstGeom prst="rect">
            <a:avLst/>
          </a:prstGeom>
          <a:effectLst>
            <a:glow rad="228600">
              <a:schemeClr val="accent1">
                <a:satMod val="175000"/>
                <a:alpha val="40000"/>
              </a:schemeClr>
            </a:glow>
            <a:softEdge rad="127000"/>
          </a:effectLst>
          <a:scene3d>
            <a:camera prst="perspectiveHeroicExtremeLeftFacing"/>
            <a:lightRig rig="threePt" dir="t"/>
          </a:scene3d>
        </p:spPr>
        <p:style>
          <a:lnRef idx="0">
            <a:scrgbClr r="0" g="0" b="0"/>
          </a:lnRef>
          <a:fillRef idx="1002">
            <a:schemeClr val="lt2"/>
          </a:fillRef>
          <a:effectRef idx="0">
            <a:scrgbClr r="0" g="0" b="0"/>
          </a:effectRef>
          <a:fontRef idx="major"/>
        </p:style>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eflection blurRad="6350" stA="55000" endA="300" endPos="45500" dir="5400000" sy="-100000" algn="bl" rotWithShape="0"/>
                </a:effectLst>
              </a:rPr>
              <a:t>Magnetic Field</a:t>
            </a:r>
            <a:endParaRPr lang="en-US" sz="5400" b="1" cap="none" spc="0" dirty="0">
              <a:ln w="50800"/>
              <a:solidFill>
                <a:schemeClr val="bg1">
                  <a:shade val="50000"/>
                </a:schemeClr>
              </a:solidFill>
              <a:effectLst>
                <a:reflection blurRad="6350" stA="55000" endA="300" endPos="45500" dir="5400000" sy="-100000" algn="bl" rotWithShape="0"/>
              </a:effectLst>
            </a:endParaRPr>
          </a:p>
        </p:txBody>
      </p:sp>
      <p:pic>
        <p:nvPicPr>
          <p:cNvPr id="3074" name="Picture 2" descr="C:\Users\Gagnon Family\AppData\Local\Microsoft\Windows\Temporary Internet Files\Content.IE5\ORRK0UGO\MCj04298270000[1].wmf"/>
          <p:cNvPicPr>
            <a:picLocks noChangeAspect="1" noChangeArrowheads="1"/>
          </p:cNvPicPr>
          <p:nvPr/>
        </p:nvPicPr>
        <p:blipFill>
          <a:blip r:embed="rId2"/>
          <a:srcRect/>
          <a:stretch>
            <a:fillRect/>
          </a:stretch>
        </p:blipFill>
        <p:spPr bwMode="auto">
          <a:xfrm>
            <a:off x="5715000" y="1981200"/>
            <a:ext cx="2057400" cy="2514600"/>
          </a:xfrm>
          <a:prstGeom prst="rect">
            <a:avLst/>
          </a:prstGeom>
          <a:noFill/>
        </p:spPr>
      </p:pic>
      <p:pic>
        <p:nvPicPr>
          <p:cNvPr id="3081" name="Picture 9"/>
          <p:cNvPicPr>
            <a:picLocks noChangeAspect="1" noChangeArrowheads="1"/>
          </p:cNvPicPr>
          <p:nvPr/>
        </p:nvPicPr>
        <p:blipFill>
          <a:blip r:embed="rId3"/>
          <a:srcRect/>
          <a:stretch>
            <a:fillRect/>
          </a:stretch>
        </p:blipFill>
        <p:spPr bwMode="auto">
          <a:xfrm rot="5400000">
            <a:off x="1498486" y="4521314"/>
            <a:ext cx="1895475" cy="2301648"/>
          </a:xfrm>
          <a:prstGeom prst="rect">
            <a:avLst/>
          </a:prstGeom>
          <a:noFill/>
          <a:ln w="9525">
            <a:noFill/>
            <a:miter lim="800000"/>
            <a:headEnd/>
            <a:tailEnd/>
          </a:ln>
          <a:effectLst/>
        </p:spPr>
      </p:pic>
      <p:sp>
        <p:nvSpPr>
          <p:cNvPr id="14" name="TextBox 13"/>
          <p:cNvSpPr txBox="1"/>
          <p:nvPr/>
        </p:nvSpPr>
        <p:spPr>
          <a:xfrm>
            <a:off x="4267200" y="4800600"/>
            <a:ext cx="3657600" cy="1754326"/>
          </a:xfrm>
          <a:prstGeom prst="rect">
            <a:avLst/>
          </a:prstGeom>
          <a:noFill/>
        </p:spPr>
        <p:txBody>
          <a:bodyPr wrap="square" rtlCol="0">
            <a:spAutoFit/>
          </a:bodyPr>
          <a:lstStyle/>
          <a:p>
            <a:r>
              <a:rPr lang="en-US" dirty="0" smtClean="0"/>
              <a:t>This was done with a typical bar magnet.</a:t>
            </a:r>
          </a:p>
          <a:p>
            <a:r>
              <a:rPr lang="en-US" dirty="0" smtClean="0"/>
              <a:t>The filings extend straight out near the poles. The force is stronger there.</a:t>
            </a:r>
          </a:p>
          <a:p>
            <a:r>
              <a:rPr lang="en-US" dirty="0" smtClean="0"/>
              <a:t>They curve around the sides.  </a:t>
            </a:r>
            <a:endParaRPr lang="en-US" dirty="0"/>
          </a:p>
        </p:txBody>
      </p:sp>
      <p:cxnSp>
        <p:nvCxnSpPr>
          <p:cNvPr id="16" name="Straight Arrow Connector 15"/>
          <p:cNvCxnSpPr>
            <a:stCxn id="3081" idx="0"/>
            <a:endCxn id="14" idx="1"/>
          </p:cNvCxnSpPr>
          <p:nvPr/>
        </p:nvCxnSpPr>
        <p:spPr>
          <a:xfrm>
            <a:off x="3597048" y="5672139"/>
            <a:ext cx="670152" cy="56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074"/>
                                        </p:tgtEl>
                                        <p:attrNameLst>
                                          <p:attrName>style.visibility</p:attrName>
                                        </p:attrNameLst>
                                      </p:cBhvr>
                                      <p:to>
                                        <p:strVal val="visible"/>
                                      </p:to>
                                    </p:set>
                                    <p:anim calcmode="lin" valueType="num">
                                      <p:cBhvr>
                                        <p:cTn id="15" dur="1000" fill="hold"/>
                                        <p:tgtEl>
                                          <p:spTgt spid="3074"/>
                                        </p:tgtEl>
                                        <p:attrNameLst>
                                          <p:attrName>ppt_w</p:attrName>
                                        </p:attrNameLst>
                                      </p:cBhvr>
                                      <p:tavLst>
                                        <p:tav tm="0">
                                          <p:val>
                                            <p:fltVal val="0"/>
                                          </p:val>
                                        </p:tav>
                                        <p:tav tm="100000">
                                          <p:val>
                                            <p:strVal val="#ppt_w"/>
                                          </p:val>
                                        </p:tav>
                                      </p:tavLst>
                                    </p:anim>
                                    <p:anim calcmode="lin" valueType="num">
                                      <p:cBhvr>
                                        <p:cTn id="16" dur="1000" fill="hold"/>
                                        <p:tgtEl>
                                          <p:spTgt spid="3074"/>
                                        </p:tgtEl>
                                        <p:attrNameLst>
                                          <p:attrName>ppt_h</p:attrName>
                                        </p:attrNameLst>
                                      </p:cBhvr>
                                      <p:tavLst>
                                        <p:tav tm="0">
                                          <p:val>
                                            <p:fltVal val="0"/>
                                          </p:val>
                                        </p:tav>
                                        <p:tav tm="100000">
                                          <p:val>
                                            <p:strVal val="#ppt_h"/>
                                          </p:val>
                                        </p:tav>
                                      </p:tavLst>
                                    </p:anim>
                                    <p:anim calcmode="lin" valueType="num">
                                      <p:cBhvr>
                                        <p:cTn id="17" dur="1000" fill="hold"/>
                                        <p:tgtEl>
                                          <p:spTgt spid="307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07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3081"/>
                                        </p:tgtEl>
                                        <p:attrNameLst>
                                          <p:attrName>style.visibility</p:attrName>
                                        </p:attrNameLst>
                                      </p:cBhvr>
                                      <p:to>
                                        <p:strVal val="visible"/>
                                      </p:to>
                                    </p:set>
                                    <p:anim calcmode="lin" valueType="num">
                                      <p:cBhvr>
                                        <p:cTn id="23" dur="1000" fill="hold"/>
                                        <p:tgtEl>
                                          <p:spTgt spid="3081"/>
                                        </p:tgtEl>
                                        <p:attrNameLst>
                                          <p:attrName>ppt_w</p:attrName>
                                        </p:attrNameLst>
                                      </p:cBhvr>
                                      <p:tavLst>
                                        <p:tav tm="0">
                                          <p:val>
                                            <p:fltVal val="0"/>
                                          </p:val>
                                        </p:tav>
                                        <p:tav tm="100000">
                                          <p:val>
                                            <p:strVal val="#ppt_w"/>
                                          </p:val>
                                        </p:tav>
                                      </p:tavLst>
                                    </p:anim>
                                    <p:anim calcmode="lin" valueType="num">
                                      <p:cBhvr>
                                        <p:cTn id="24" dur="1000" fill="hold"/>
                                        <p:tgtEl>
                                          <p:spTgt spid="3081"/>
                                        </p:tgtEl>
                                        <p:attrNameLst>
                                          <p:attrName>ppt_h</p:attrName>
                                        </p:attrNameLst>
                                      </p:cBhvr>
                                      <p:tavLst>
                                        <p:tav tm="0">
                                          <p:val>
                                            <p:fltVal val="0"/>
                                          </p:val>
                                        </p:tav>
                                        <p:tav tm="100000">
                                          <p:val>
                                            <p:strVal val="#ppt_h"/>
                                          </p:val>
                                        </p:tav>
                                      </p:tavLst>
                                    </p:anim>
                                    <p:anim calcmode="lin" valueType="num">
                                      <p:cBhvr>
                                        <p:cTn id="25" dur="1000" fill="hold"/>
                                        <p:tgtEl>
                                          <p:spTgt spid="3081"/>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08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1000" fill="hold"/>
                                        <p:tgtEl>
                                          <p:spTgt spid="16"/>
                                        </p:tgtEl>
                                        <p:attrNameLst>
                                          <p:attrName>ppt_w</p:attrName>
                                        </p:attrNameLst>
                                      </p:cBhvr>
                                      <p:tavLst>
                                        <p:tav tm="0">
                                          <p:val>
                                            <p:fltVal val="0"/>
                                          </p:val>
                                        </p:tav>
                                        <p:tav tm="100000">
                                          <p:val>
                                            <p:strVal val="#ppt_w"/>
                                          </p:val>
                                        </p:tav>
                                      </p:tavLst>
                                    </p:anim>
                                    <p:anim calcmode="lin" valueType="num">
                                      <p:cBhvr>
                                        <p:cTn id="32" dur="1000" fill="hold"/>
                                        <p:tgtEl>
                                          <p:spTgt spid="16"/>
                                        </p:tgtEl>
                                        <p:attrNameLst>
                                          <p:attrName>ppt_h</p:attrName>
                                        </p:attrNameLst>
                                      </p:cBhvr>
                                      <p:tavLst>
                                        <p:tav tm="0">
                                          <p:val>
                                            <p:fltVal val="0"/>
                                          </p:val>
                                        </p:tav>
                                        <p:tav tm="100000">
                                          <p:val>
                                            <p:strVal val="#ppt_h"/>
                                          </p:val>
                                        </p:tav>
                                      </p:tavLst>
                                    </p:anim>
                                    <p:anim calcmode="lin" valueType="num">
                                      <p:cBhvr>
                                        <p:cTn id="33"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nodeType="clickEffect">
                                  <p:stCondLst>
                                    <p:cond delay="0"/>
                                  </p:stCondLst>
                                  <p:childTnLst>
                                    <p:set>
                                      <p:cBhvr>
                                        <p:cTn id="38" dur="1" fill="hold">
                                          <p:stCondLst>
                                            <p:cond delay="0"/>
                                          </p:stCondLst>
                                        </p:cTn>
                                        <p:tgtEl>
                                          <p:spTgt spid="14">
                                            <p:txEl>
                                              <p:pRg st="0" end="0"/>
                                            </p:txEl>
                                          </p:spTgt>
                                        </p:tgtEl>
                                        <p:attrNameLst>
                                          <p:attrName>style.visibility</p:attrName>
                                        </p:attrNameLst>
                                      </p:cBhvr>
                                      <p:to>
                                        <p:strVal val="visible"/>
                                      </p:to>
                                    </p:set>
                                    <p:anim calcmode="lin" valueType="num">
                                      <p:cBhvr>
                                        <p:cTn id="39" dur="10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40" dur="1000" fill="hold"/>
                                        <p:tgtEl>
                                          <p:spTgt spid="14">
                                            <p:txEl>
                                              <p:pRg st="0" end="0"/>
                                            </p:txEl>
                                          </p:spTgt>
                                        </p:tgtEl>
                                        <p:attrNameLst>
                                          <p:attrName>ppt_h</p:attrName>
                                        </p:attrNameLst>
                                      </p:cBhvr>
                                      <p:tavLst>
                                        <p:tav tm="0">
                                          <p:val>
                                            <p:fltVal val="0"/>
                                          </p:val>
                                        </p:tav>
                                        <p:tav tm="100000">
                                          <p:val>
                                            <p:strVal val="#ppt_h"/>
                                          </p:val>
                                        </p:tav>
                                      </p:tavLst>
                                    </p:anim>
                                    <p:anim calcmode="lin" valueType="num">
                                      <p:cBhvr>
                                        <p:cTn id="41" dur="1000" fill="hold"/>
                                        <p:tgtEl>
                                          <p:spTgt spid="1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4">
                                            <p:txEl>
                                              <p:pRg st="0" end="0"/>
                                            </p:txEl>
                                          </p:spTgt>
                                        </p:tgtEl>
                                        <p:attrNameLst>
                                          <p:attrName>ppt_y</p:attrName>
                                        </p:attrNameLst>
                                      </p:cBhvr>
                                      <p:tavLst>
                                        <p:tav tm="0" fmla="#ppt_y+(sin(-2*pi*(1-$))*-#ppt_x+cos(-2*pi*(1-$))*(1-#ppt_y))*(1-$)">
                                          <p:val>
                                            <p:fltVal val="0"/>
                                          </p:val>
                                        </p:tav>
                                        <p:tav tm="100000">
                                          <p:val>
                                            <p:fltVal val="1"/>
                                          </p:val>
                                        </p:tav>
                                      </p:tavLst>
                                    </p:anim>
                                  </p:childTnLst>
                                </p:cTn>
                              </p:par>
                              <p:par>
                                <p:cTn id="43" presetID="15" presetClass="entr" presetSubtype="0" fill="hold" nodeType="withEffect">
                                  <p:stCondLst>
                                    <p:cond delay="0"/>
                                  </p:stCondLst>
                                  <p:childTnLst>
                                    <p:set>
                                      <p:cBhvr>
                                        <p:cTn id="44" dur="1" fill="hold">
                                          <p:stCondLst>
                                            <p:cond delay="0"/>
                                          </p:stCondLst>
                                        </p:cTn>
                                        <p:tgtEl>
                                          <p:spTgt spid="14">
                                            <p:txEl>
                                              <p:pRg st="1" end="1"/>
                                            </p:txEl>
                                          </p:spTgt>
                                        </p:tgtEl>
                                        <p:attrNameLst>
                                          <p:attrName>style.visibility</p:attrName>
                                        </p:attrNameLst>
                                      </p:cBhvr>
                                      <p:to>
                                        <p:strVal val="visible"/>
                                      </p:to>
                                    </p:set>
                                    <p:anim calcmode="lin" valueType="num">
                                      <p:cBhvr>
                                        <p:cTn id="45" dur="1000" fill="hold"/>
                                        <p:tgtEl>
                                          <p:spTgt spid="14">
                                            <p:txEl>
                                              <p:pRg st="1" end="1"/>
                                            </p:txEl>
                                          </p:spTgt>
                                        </p:tgtEl>
                                        <p:attrNameLst>
                                          <p:attrName>ppt_w</p:attrName>
                                        </p:attrNameLst>
                                      </p:cBhvr>
                                      <p:tavLst>
                                        <p:tav tm="0">
                                          <p:val>
                                            <p:fltVal val="0"/>
                                          </p:val>
                                        </p:tav>
                                        <p:tav tm="100000">
                                          <p:val>
                                            <p:strVal val="#ppt_w"/>
                                          </p:val>
                                        </p:tav>
                                      </p:tavLst>
                                    </p:anim>
                                    <p:anim calcmode="lin" valueType="num">
                                      <p:cBhvr>
                                        <p:cTn id="46" dur="1000" fill="hold"/>
                                        <p:tgtEl>
                                          <p:spTgt spid="14">
                                            <p:txEl>
                                              <p:pRg st="1" end="1"/>
                                            </p:txEl>
                                          </p:spTgt>
                                        </p:tgtEl>
                                        <p:attrNameLst>
                                          <p:attrName>ppt_h</p:attrName>
                                        </p:attrNameLst>
                                      </p:cBhvr>
                                      <p:tavLst>
                                        <p:tav tm="0">
                                          <p:val>
                                            <p:fltVal val="0"/>
                                          </p:val>
                                        </p:tav>
                                        <p:tav tm="100000">
                                          <p:val>
                                            <p:strVal val="#ppt_h"/>
                                          </p:val>
                                        </p:tav>
                                      </p:tavLst>
                                    </p:anim>
                                    <p:anim calcmode="lin" valueType="num">
                                      <p:cBhvr>
                                        <p:cTn id="47" dur="1000" fill="hold"/>
                                        <p:tgtEl>
                                          <p:spTgt spid="14">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14">
                                            <p:txEl>
                                              <p:pRg st="1" end="1"/>
                                            </p:txEl>
                                          </p:spTgt>
                                        </p:tgtEl>
                                        <p:attrNameLst>
                                          <p:attrName>ppt_y</p:attrName>
                                        </p:attrNameLst>
                                      </p:cBhvr>
                                      <p:tavLst>
                                        <p:tav tm="0" fmla="#ppt_y+(sin(-2*pi*(1-$))*-#ppt_x+cos(-2*pi*(1-$))*(1-#ppt_y))*(1-$)">
                                          <p:val>
                                            <p:fltVal val="0"/>
                                          </p:val>
                                        </p:tav>
                                        <p:tav tm="100000">
                                          <p:val>
                                            <p:fltVal val="1"/>
                                          </p:val>
                                        </p:tav>
                                      </p:tavLst>
                                    </p:anim>
                                  </p:childTnLst>
                                </p:cTn>
                              </p:par>
                              <p:par>
                                <p:cTn id="49" presetID="15" presetClass="entr" presetSubtype="0" fill="hold" nodeType="withEffect">
                                  <p:stCondLst>
                                    <p:cond delay="0"/>
                                  </p:stCondLst>
                                  <p:childTnLst>
                                    <p:set>
                                      <p:cBhvr>
                                        <p:cTn id="50" dur="1" fill="hold">
                                          <p:stCondLst>
                                            <p:cond delay="0"/>
                                          </p:stCondLst>
                                        </p:cTn>
                                        <p:tgtEl>
                                          <p:spTgt spid="14">
                                            <p:txEl>
                                              <p:pRg st="2" end="2"/>
                                            </p:txEl>
                                          </p:spTgt>
                                        </p:tgtEl>
                                        <p:attrNameLst>
                                          <p:attrName>style.visibility</p:attrName>
                                        </p:attrNameLst>
                                      </p:cBhvr>
                                      <p:to>
                                        <p:strVal val="visible"/>
                                      </p:to>
                                    </p:set>
                                    <p:anim calcmode="lin" valueType="num">
                                      <p:cBhvr>
                                        <p:cTn id="51" dur="1000" fill="hold"/>
                                        <p:tgtEl>
                                          <p:spTgt spid="14">
                                            <p:txEl>
                                              <p:pRg st="2" end="2"/>
                                            </p:txEl>
                                          </p:spTgt>
                                        </p:tgtEl>
                                        <p:attrNameLst>
                                          <p:attrName>ppt_w</p:attrName>
                                        </p:attrNameLst>
                                      </p:cBhvr>
                                      <p:tavLst>
                                        <p:tav tm="0">
                                          <p:val>
                                            <p:fltVal val="0"/>
                                          </p:val>
                                        </p:tav>
                                        <p:tav tm="100000">
                                          <p:val>
                                            <p:strVal val="#ppt_w"/>
                                          </p:val>
                                        </p:tav>
                                      </p:tavLst>
                                    </p:anim>
                                    <p:anim calcmode="lin" valueType="num">
                                      <p:cBhvr>
                                        <p:cTn id="52" dur="1000" fill="hold"/>
                                        <p:tgtEl>
                                          <p:spTgt spid="14">
                                            <p:txEl>
                                              <p:pRg st="2" end="2"/>
                                            </p:txEl>
                                          </p:spTgt>
                                        </p:tgtEl>
                                        <p:attrNameLst>
                                          <p:attrName>ppt_h</p:attrName>
                                        </p:attrNameLst>
                                      </p:cBhvr>
                                      <p:tavLst>
                                        <p:tav tm="0">
                                          <p:val>
                                            <p:fltVal val="0"/>
                                          </p:val>
                                        </p:tav>
                                        <p:tav tm="100000">
                                          <p:val>
                                            <p:strVal val="#ppt_h"/>
                                          </p:val>
                                        </p:tav>
                                      </p:tavLst>
                                    </p:anim>
                                    <p:anim calcmode="lin" valueType="num">
                                      <p:cBhvr>
                                        <p:cTn id="53" dur="1000" fill="hold"/>
                                        <p:tgtEl>
                                          <p:spTgt spid="14">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14">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5400000" scaled="0"/>
          <a:tileRect r="-100000" b="-10000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3000"/>
            <a:ext cx="7239000" cy="2133600"/>
          </a:xfrm>
        </p:spPr>
        <p:txBody>
          <a:bodyPr>
            <a:normAutofit fontScale="92500" lnSpcReduction="20000"/>
          </a:bodyPr>
          <a:lstStyle/>
          <a:p>
            <a:r>
              <a:rPr lang="en-US" dirty="0" smtClean="0"/>
              <a:t>Domains are clusters of atoms in a magnetic field that group together and align themselves.</a:t>
            </a:r>
          </a:p>
          <a:p>
            <a:r>
              <a:rPr lang="en-US" dirty="0" smtClean="0"/>
              <a:t>Magnetic materials are only magnetic when they’re domains are aligned in the same direction. Objects that are non-magnetic have randomly aligned domains. </a:t>
            </a:r>
            <a:endParaRPr lang="en-US" dirty="0"/>
          </a:p>
        </p:txBody>
      </p:sp>
      <p:sp>
        <p:nvSpPr>
          <p:cNvPr id="4" name="Rectangle 3"/>
          <p:cNvSpPr/>
          <p:nvPr/>
        </p:nvSpPr>
        <p:spPr>
          <a:xfrm>
            <a:off x="2438400" y="152400"/>
            <a:ext cx="2898550"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Domains</a:t>
            </a:r>
            <a:endParaRPr lang="en-US" sz="5400" b="1" cap="none" spc="0" dirty="0">
              <a:ln w="50800"/>
              <a:solidFill>
                <a:schemeClr val="bg1">
                  <a:shade val="50000"/>
                </a:schemeClr>
              </a:solidFill>
              <a:effectLst/>
            </a:endParaRPr>
          </a:p>
        </p:txBody>
      </p:sp>
      <p:sp>
        <p:nvSpPr>
          <p:cNvPr id="5" name="Rectangle 4"/>
          <p:cNvSpPr/>
          <p:nvPr/>
        </p:nvSpPr>
        <p:spPr>
          <a:xfrm>
            <a:off x="685800" y="3733800"/>
            <a:ext cx="3200400" cy="2362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p:cNvCxnSpPr>
            <a:endCxn id="5" idx="2"/>
          </p:cNvCxnSpPr>
          <p:nvPr/>
        </p:nvCxnSpPr>
        <p:spPr>
          <a:xfrm>
            <a:off x="685800" y="5257800"/>
            <a:ext cx="1600200" cy="838200"/>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p:cNvCxnSpPr>
            <a:stCxn id="5" idx="1"/>
            <a:endCxn id="5" idx="0"/>
          </p:cNvCxnSpPr>
          <p:nvPr/>
        </p:nvCxnSpPr>
        <p:spPr>
          <a:xfrm rot="10800000" flipH="1">
            <a:off x="685800" y="3733800"/>
            <a:ext cx="1600200" cy="1181100"/>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p:cNvCxnSpPr>
            <a:endCxn id="5" idx="2"/>
          </p:cNvCxnSpPr>
          <p:nvPr/>
        </p:nvCxnSpPr>
        <p:spPr>
          <a:xfrm rot="16200000" flipH="1">
            <a:off x="952500" y="4762500"/>
            <a:ext cx="1524000" cy="1143000"/>
          </a:xfrm>
          <a:prstGeom prst="line">
            <a:avLst/>
          </a:prstGeom>
        </p:spPr>
        <p:style>
          <a:lnRef idx="1">
            <a:schemeClr val="dk1"/>
          </a:lnRef>
          <a:fillRef idx="0">
            <a:schemeClr val="dk1"/>
          </a:fillRef>
          <a:effectRef idx="0">
            <a:schemeClr val="dk1"/>
          </a:effectRef>
          <a:fontRef idx="minor">
            <a:schemeClr val="tx1"/>
          </a:fontRef>
        </p:style>
      </p:cxnSp>
      <p:cxnSp>
        <p:nvCxnSpPr>
          <p:cNvPr id="19" name="Straight Connector 18"/>
          <p:cNvCxnSpPr/>
          <p:nvPr/>
        </p:nvCxnSpPr>
        <p:spPr>
          <a:xfrm rot="5400000">
            <a:off x="1352550" y="4286250"/>
            <a:ext cx="1828800" cy="723900"/>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rot="16200000" flipH="1">
            <a:off x="2038350" y="4819650"/>
            <a:ext cx="1600200" cy="952500"/>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p:cNvCxnSpPr/>
          <p:nvPr/>
        </p:nvCxnSpPr>
        <p:spPr>
          <a:xfrm rot="5400000">
            <a:off x="2514600" y="4038600"/>
            <a:ext cx="1524000" cy="914400"/>
          </a:xfrm>
          <a:prstGeom prst="line">
            <a:avLst/>
          </a:prstGeom>
        </p:spPr>
        <p:style>
          <a:lnRef idx="1">
            <a:schemeClr val="dk1"/>
          </a:lnRef>
          <a:fillRef idx="0">
            <a:schemeClr val="dk1"/>
          </a:fillRef>
          <a:effectRef idx="0">
            <a:schemeClr val="dk1"/>
          </a:effectRef>
          <a:fontRef idx="minor">
            <a:schemeClr val="tx1"/>
          </a:fontRef>
        </p:style>
      </p:cxnSp>
      <p:cxnSp>
        <p:nvCxnSpPr>
          <p:cNvPr id="44" name="Straight Arrow Connector 43"/>
          <p:cNvCxnSpPr/>
          <p:nvPr/>
        </p:nvCxnSpPr>
        <p:spPr>
          <a:xfrm>
            <a:off x="914400" y="4038600"/>
            <a:ext cx="381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p:cNvCxnSpPr/>
          <p:nvPr/>
        </p:nvCxnSpPr>
        <p:spPr>
          <a:xfrm rot="16200000" flipH="1">
            <a:off x="3276600" y="5410200"/>
            <a:ext cx="381000" cy="228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6" name="Straight Arrow Connector 45"/>
          <p:cNvCxnSpPr/>
          <p:nvPr/>
        </p:nvCxnSpPr>
        <p:spPr>
          <a:xfrm rot="10800000">
            <a:off x="1676400" y="4648200"/>
            <a:ext cx="381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7" name="Straight Arrow Connector 46"/>
          <p:cNvCxnSpPr/>
          <p:nvPr/>
        </p:nvCxnSpPr>
        <p:spPr>
          <a:xfrm rot="5400000" flipH="1" flipV="1">
            <a:off x="2743200" y="4114800"/>
            <a:ext cx="381000" cy="228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8" name="Straight Arrow Connector 47"/>
          <p:cNvCxnSpPr/>
          <p:nvPr/>
        </p:nvCxnSpPr>
        <p:spPr>
          <a:xfrm rot="5400000" flipH="1" flipV="1">
            <a:off x="2209800" y="5257800"/>
            <a:ext cx="304800" cy="304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9" name="Straight Arrow Connector 48"/>
          <p:cNvCxnSpPr/>
          <p:nvPr/>
        </p:nvCxnSpPr>
        <p:spPr>
          <a:xfrm rot="16200000" flipV="1">
            <a:off x="800100" y="5676900"/>
            <a:ext cx="304800" cy="76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0" name="Straight Arrow Connector 49"/>
          <p:cNvCxnSpPr/>
          <p:nvPr/>
        </p:nvCxnSpPr>
        <p:spPr>
          <a:xfrm>
            <a:off x="990600" y="5181600"/>
            <a:ext cx="381000" cy="152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1" name="Straight Arrow Connector 60"/>
          <p:cNvCxnSpPr>
            <a:stCxn id="5" idx="3"/>
            <a:endCxn id="62" idx="1"/>
          </p:cNvCxnSpPr>
          <p:nvPr/>
        </p:nvCxnSpPr>
        <p:spPr>
          <a:xfrm flipV="1">
            <a:off x="3886200" y="4285566"/>
            <a:ext cx="304800" cy="62933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62" name="TextBox 61"/>
          <p:cNvSpPr txBox="1"/>
          <p:nvPr/>
        </p:nvSpPr>
        <p:spPr>
          <a:xfrm>
            <a:off x="4191000" y="3962400"/>
            <a:ext cx="1295400" cy="646331"/>
          </a:xfrm>
          <a:prstGeom prst="rect">
            <a:avLst/>
          </a:prstGeom>
          <a:noFill/>
        </p:spPr>
        <p:txBody>
          <a:bodyPr wrap="square" rtlCol="0">
            <a:spAutoFit/>
          </a:bodyPr>
          <a:lstStyle/>
          <a:p>
            <a:r>
              <a:rPr lang="en-US" dirty="0" smtClean="0"/>
              <a:t>Non-magnetic</a:t>
            </a:r>
            <a:endParaRPr lang="en-US" dirty="0"/>
          </a:p>
        </p:txBody>
      </p:sp>
      <p:sp>
        <p:nvSpPr>
          <p:cNvPr id="65" name="Rectangle 64"/>
          <p:cNvSpPr/>
          <p:nvPr/>
        </p:nvSpPr>
        <p:spPr>
          <a:xfrm>
            <a:off x="5486400" y="3733800"/>
            <a:ext cx="3200400" cy="2362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6" name="Straight Connector 65"/>
          <p:cNvCxnSpPr/>
          <p:nvPr/>
        </p:nvCxnSpPr>
        <p:spPr>
          <a:xfrm rot="5400000">
            <a:off x="5181600" y="4038600"/>
            <a:ext cx="1524000" cy="914400"/>
          </a:xfrm>
          <a:prstGeom prst="line">
            <a:avLst/>
          </a:prstGeom>
        </p:spPr>
        <p:style>
          <a:lnRef idx="1">
            <a:schemeClr val="dk1"/>
          </a:lnRef>
          <a:fillRef idx="0">
            <a:schemeClr val="dk1"/>
          </a:fillRef>
          <a:effectRef idx="0">
            <a:schemeClr val="dk1"/>
          </a:effectRef>
          <a:fontRef idx="minor">
            <a:schemeClr val="tx1"/>
          </a:fontRef>
        </p:style>
      </p:cxnSp>
      <p:cxnSp>
        <p:nvCxnSpPr>
          <p:cNvPr id="67" name="Straight Connector 66"/>
          <p:cNvCxnSpPr/>
          <p:nvPr/>
        </p:nvCxnSpPr>
        <p:spPr>
          <a:xfrm rot="16200000" flipH="1">
            <a:off x="5505450" y="5010150"/>
            <a:ext cx="1371600" cy="800100"/>
          </a:xfrm>
          <a:prstGeom prst="line">
            <a:avLst/>
          </a:prstGeom>
        </p:spPr>
        <p:style>
          <a:lnRef idx="1">
            <a:schemeClr val="dk1"/>
          </a:lnRef>
          <a:fillRef idx="0">
            <a:schemeClr val="dk1"/>
          </a:fillRef>
          <a:effectRef idx="0">
            <a:schemeClr val="dk1"/>
          </a:effectRef>
          <a:fontRef idx="minor">
            <a:schemeClr val="tx1"/>
          </a:fontRef>
        </p:style>
      </p:cxnSp>
      <p:cxnSp>
        <p:nvCxnSpPr>
          <p:cNvPr id="68" name="Straight Connector 67"/>
          <p:cNvCxnSpPr>
            <a:stCxn id="65" idx="0"/>
          </p:cNvCxnSpPr>
          <p:nvPr/>
        </p:nvCxnSpPr>
        <p:spPr>
          <a:xfrm rot="16200000" flipH="1">
            <a:off x="6819900" y="4000500"/>
            <a:ext cx="1600200" cy="1066800"/>
          </a:xfrm>
          <a:prstGeom prst="line">
            <a:avLst/>
          </a:prstGeom>
        </p:spPr>
        <p:style>
          <a:lnRef idx="1">
            <a:schemeClr val="dk1"/>
          </a:lnRef>
          <a:fillRef idx="0">
            <a:schemeClr val="dk1"/>
          </a:fillRef>
          <a:effectRef idx="0">
            <a:schemeClr val="dk1"/>
          </a:effectRef>
          <a:fontRef idx="minor">
            <a:schemeClr val="tx1"/>
          </a:fontRef>
        </p:style>
      </p:cxnSp>
      <p:cxnSp>
        <p:nvCxnSpPr>
          <p:cNvPr id="71" name="Straight Connector 70"/>
          <p:cNvCxnSpPr>
            <a:stCxn id="65" idx="3"/>
            <a:endCxn id="65" idx="2"/>
          </p:cNvCxnSpPr>
          <p:nvPr/>
        </p:nvCxnSpPr>
        <p:spPr>
          <a:xfrm flipH="1">
            <a:off x="7086600" y="4914900"/>
            <a:ext cx="1600200" cy="1181100"/>
          </a:xfrm>
          <a:prstGeom prst="line">
            <a:avLst/>
          </a:prstGeom>
        </p:spPr>
        <p:style>
          <a:lnRef idx="1">
            <a:schemeClr val="dk1"/>
          </a:lnRef>
          <a:fillRef idx="0">
            <a:schemeClr val="dk1"/>
          </a:fillRef>
          <a:effectRef idx="0">
            <a:schemeClr val="dk1"/>
          </a:effectRef>
          <a:fontRef idx="minor">
            <a:schemeClr val="tx1"/>
          </a:fontRef>
        </p:style>
      </p:cxnSp>
      <p:cxnSp>
        <p:nvCxnSpPr>
          <p:cNvPr id="77" name="Straight Connector 76"/>
          <p:cNvCxnSpPr>
            <a:stCxn id="65" idx="0"/>
            <a:endCxn id="65" idx="2"/>
          </p:cNvCxnSpPr>
          <p:nvPr/>
        </p:nvCxnSpPr>
        <p:spPr>
          <a:xfrm rot="16200000" flipH="1">
            <a:off x="5905500" y="4914900"/>
            <a:ext cx="2362200" cy="1588"/>
          </a:xfrm>
          <a:prstGeom prst="line">
            <a:avLst/>
          </a:prstGeom>
        </p:spPr>
        <p:style>
          <a:lnRef idx="1">
            <a:schemeClr val="dk1"/>
          </a:lnRef>
          <a:fillRef idx="0">
            <a:schemeClr val="dk1"/>
          </a:fillRef>
          <a:effectRef idx="0">
            <a:schemeClr val="dk1"/>
          </a:effectRef>
          <a:fontRef idx="minor">
            <a:schemeClr val="tx1"/>
          </a:fontRef>
        </p:style>
      </p:cxnSp>
      <p:cxnSp>
        <p:nvCxnSpPr>
          <p:cNvPr id="80" name="Straight Connector 79"/>
          <p:cNvCxnSpPr/>
          <p:nvPr/>
        </p:nvCxnSpPr>
        <p:spPr>
          <a:xfrm rot="16200000" flipH="1">
            <a:off x="5981700" y="4229100"/>
            <a:ext cx="1447800" cy="762000"/>
          </a:xfrm>
          <a:prstGeom prst="line">
            <a:avLst/>
          </a:prstGeom>
        </p:spPr>
        <p:style>
          <a:lnRef idx="1">
            <a:schemeClr val="dk1"/>
          </a:lnRef>
          <a:fillRef idx="0">
            <a:schemeClr val="dk1"/>
          </a:fillRef>
          <a:effectRef idx="0">
            <a:schemeClr val="dk1"/>
          </a:effectRef>
          <a:fontRef idx="minor">
            <a:schemeClr val="tx1"/>
          </a:fontRef>
        </p:style>
      </p:cxnSp>
      <p:cxnSp>
        <p:nvCxnSpPr>
          <p:cNvPr id="92" name="Straight Arrow Connector 91"/>
          <p:cNvCxnSpPr/>
          <p:nvPr/>
        </p:nvCxnSpPr>
        <p:spPr>
          <a:xfrm rot="5400000" flipH="1" flipV="1">
            <a:off x="5715000" y="5562600"/>
            <a:ext cx="304800" cy="304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3" name="Straight Arrow Connector 92"/>
          <p:cNvCxnSpPr/>
          <p:nvPr/>
        </p:nvCxnSpPr>
        <p:spPr>
          <a:xfrm rot="5400000" flipH="1" flipV="1">
            <a:off x="6400800" y="4953000"/>
            <a:ext cx="304800" cy="304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4" name="Straight Arrow Connector 93"/>
          <p:cNvCxnSpPr/>
          <p:nvPr/>
        </p:nvCxnSpPr>
        <p:spPr>
          <a:xfrm rot="5400000" flipH="1" flipV="1">
            <a:off x="5715000" y="3962400"/>
            <a:ext cx="304800" cy="304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5" name="Straight Arrow Connector 94"/>
          <p:cNvCxnSpPr/>
          <p:nvPr/>
        </p:nvCxnSpPr>
        <p:spPr>
          <a:xfrm rot="5400000" flipH="1" flipV="1">
            <a:off x="6629400" y="3886200"/>
            <a:ext cx="304800" cy="304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6" name="Straight Arrow Connector 95"/>
          <p:cNvCxnSpPr/>
          <p:nvPr/>
        </p:nvCxnSpPr>
        <p:spPr>
          <a:xfrm rot="5400000" flipH="1" flipV="1">
            <a:off x="7391400" y="5105400"/>
            <a:ext cx="304800" cy="304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7" name="Straight Arrow Connector 96"/>
          <p:cNvCxnSpPr/>
          <p:nvPr/>
        </p:nvCxnSpPr>
        <p:spPr>
          <a:xfrm rot="5400000" flipH="1" flipV="1">
            <a:off x="8001000" y="4114800"/>
            <a:ext cx="304800" cy="304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2" name="Straight Arrow Connector 101"/>
          <p:cNvCxnSpPr/>
          <p:nvPr/>
        </p:nvCxnSpPr>
        <p:spPr>
          <a:xfrm rot="5400000" flipH="1" flipV="1">
            <a:off x="8153400" y="5562600"/>
            <a:ext cx="304800" cy="304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3" name="Straight Arrow Connector 102"/>
          <p:cNvCxnSpPr>
            <a:stCxn id="65" idx="1"/>
            <a:endCxn id="108" idx="0"/>
          </p:cNvCxnSpPr>
          <p:nvPr/>
        </p:nvCxnSpPr>
        <p:spPr>
          <a:xfrm rot="10800000" flipV="1">
            <a:off x="4762500" y="4914900"/>
            <a:ext cx="723900" cy="4953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8" name="TextBox 107"/>
          <p:cNvSpPr txBox="1"/>
          <p:nvPr/>
        </p:nvSpPr>
        <p:spPr>
          <a:xfrm>
            <a:off x="4114800" y="5410200"/>
            <a:ext cx="1295400" cy="369332"/>
          </a:xfrm>
          <a:prstGeom prst="rect">
            <a:avLst/>
          </a:prstGeom>
          <a:noFill/>
        </p:spPr>
        <p:txBody>
          <a:bodyPr wrap="square" rtlCol="0">
            <a:spAutoFit/>
          </a:bodyPr>
          <a:lstStyle/>
          <a:p>
            <a:r>
              <a:rPr lang="en-US" dirty="0" smtClean="0"/>
              <a:t>magnetic</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anim calcmode="lin" valueType="num">
                                      <p:cBhvr>
                                        <p:cTn id="8" dur="2000" fill="hold"/>
                                        <p:tgtEl>
                                          <p:spTgt spid="4">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4">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anim calcmode="lin" valueType="num">
                                      <p:cBhvr>
                                        <p:cTn id="16"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7"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8" dur="2000" fill="hold"/>
                                        <p:tgtEl>
                                          <p:spTgt spid="3">
                                            <p:txEl>
                                              <p:pRg st="0" end="0"/>
                                            </p:txEl>
                                          </p:spTgt>
                                        </p:tgtEl>
                                        <p:attrNameLst>
                                          <p:attrName>ppt_w</p:attrName>
                                        </p:attrNameLst>
                                      </p:cBhvr>
                                      <p:tavLst>
                                        <p:tav tm="0">
                                          <p:val>
                                            <p:fltVal val="0"/>
                                          </p:val>
                                        </p:tav>
                                        <p:tav tm="100000">
                                          <p:val>
                                            <p:strVal val="#ppt_w"/>
                                          </p:val>
                                        </p:tav>
                                      </p:tavLst>
                                    </p:anim>
                                  </p:childTnLst>
                                </p:cTn>
                              </p:par>
                              <p:par>
                                <p:cTn id="19" presetID="35" presetClass="entr" presetSubtype="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2000"/>
                                        <p:tgtEl>
                                          <p:spTgt spid="3">
                                            <p:txEl>
                                              <p:pRg st="1" end="1"/>
                                            </p:txEl>
                                          </p:spTgt>
                                        </p:tgtEl>
                                      </p:cBhvr>
                                    </p:animEffect>
                                    <p:anim calcmode="lin" valueType="num">
                                      <p:cBhvr>
                                        <p:cTn id="22"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3"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4"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5" fill="hold">
                      <p:stCondLst>
                        <p:cond delay="indefinite"/>
                      </p:stCondLst>
                      <p:childTnLst>
                        <p:par>
                          <p:cTn id="26" fill="hold">
                            <p:stCondLst>
                              <p:cond delay="0"/>
                            </p:stCondLst>
                            <p:childTnLst>
                              <p:par>
                                <p:cTn id="27" presetID="35" presetClass="entr" presetSubtype="0" fill="hold" nodeType="clickEffect">
                                  <p:stCondLst>
                                    <p:cond delay="0"/>
                                  </p:stCondLst>
                                  <p:childTnLst>
                                    <p:set>
                                      <p:cBhvr>
                                        <p:cTn id="28" dur="1" fill="hold">
                                          <p:stCondLst>
                                            <p:cond delay="0"/>
                                          </p:stCondLst>
                                        </p:cTn>
                                        <p:tgtEl>
                                          <p:spTgt spid="62">
                                            <p:txEl>
                                              <p:pRg st="0" end="0"/>
                                            </p:txEl>
                                          </p:spTgt>
                                        </p:tgtEl>
                                        <p:attrNameLst>
                                          <p:attrName>style.visibility</p:attrName>
                                        </p:attrNameLst>
                                      </p:cBhvr>
                                      <p:to>
                                        <p:strVal val="visible"/>
                                      </p:to>
                                    </p:set>
                                    <p:animEffect transition="in" filter="fade">
                                      <p:cBhvr>
                                        <p:cTn id="29" dur="2000"/>
                                        <p:tgtEl>
                                          <p:spTgt spid="62">
                                            <p:txEl>
                                              <p:pRg st="0" end="0"/>
                                            </p:txEl>
                                          </p:spTgt>
                                        </p:tgtEl>
                                      </p:cBhvr>
                                    </p:animEffect>
                                    <p:anim calcmode="lin" valueType="num">
                                      <p:cBhvr>
                                        <p:cTn id="30" dur="2000" fill="hold"/>
                                        <p:tgtEl>
                                          <p:spTgt spid="62">
                                            <p:txEl>
                                              <p:pRg st="0" end="0"/>
                                            </p:txEl>
                                          </p:spTgt>
                                        </p:tgtEl>
                                        <p:attrNameLst>
                                          <p:attrName>style.rotation</p:attrName>
                                        </p:attrNameLst>
                                      </p:cBhvr>
                                      <p:tavLst>
                                        <p:tav tm="0">
                                          <p:val>
                                            <p:fltVal val="720"/>
                                          </p:val>
                                        </p:tav>
                                        <p:tav tm="100000">
                                          <p:val>
                                            <p:fltVal val="0"/>
                                          </p:val>
                                        </p:tav>
                                      </p:tavLst>
                                    </p:anim>
                                    <p:anim calcmode="lin" valueType="num">
                                      <p:cBhvr>
                                        <p:cTn id="31" dur="2000" fill="hold"/>
                                        <p:tgtEl>
                                          <p:spTgt spid="62">
                                            <p:txEl>
                                              <p:pRg st="0" end="0"/>
                                            </p:txEl>
                                          </p:spTgt>
                                        </p:tgtEl>
                                        <p:attrNameLst>
                                          <p:attrName>ppt_h</p:attrName>
                                        </p:attrNameLst>
                                      </p:cBhvr>
                                      <p:tavLst>
                                        <p:tav tm="0">
                                          <p:val>
                                            <p:fltVal val="0"/>
                                          </p:val>
                                        </p:tav>
                                        <p:tav tm="100000">
                                          <p:val>
                                            <p:strVal val="#ppt_h"/>
                                          </p:val>
                                        </p:tav>
                                      </p:tavLst>
                                    </p:anim>
                                    <p:anim calcmode="lin" valueType="num">
                                      <p:cBhvr>
                                        <p:cTn id="32" dur="2000" fill="hold"/>
                                        <p:tgtEl>
                                          <p:spTgt spid="62">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33" fill="hold">
                      <p:stCondLst>
                        <p:cond delay="indefinite"/>
                      </p:stCondLst>
                      <p:childTnLst>
                        <p:par>
                          <p:cTn id="34" fill="hold">
                            <p:stCondLst>
                              <p:cond delay="0"/>
                            </p:stCondLst>
                            <p:childTnLst>
                              <p:par>
                                <p:cTn id="35" presetID="35" presetClass="entr" presetSubtype="0" fill="hold" nodeType="clickEffect">
                                  <p:stCondLst>
                                    <p:cond delay="0"/>
                                  </p:stCondLst>
                                  <p:childTnLst>
                                    <p:set>
                                      <p:cBhvr>
                                        <p:cTn id="36" dur="1" fill="hold">
                                          <p:stCondLst>
                                            <p:cond delay="0"/>
                                          </p:stCondLst>
                                        </p:cTn>
                                        <p:tgtEl>
                                          <p:spTgt spid="108">
                                            <p:txEl>
                                              <p:pRg st="0" end="0"/>
                                            </p:txEl>
                                          </p:spTgt>
                                        </p:tgtEl>
                                        <p:attrNameLst>
                                          <p:attrName>style.visibility</p:attrName>
                                        </p:attrNameLst>
                                      </p:cBhvr>
                                      <p:to>
                                        <p:strVal val="visible"/>
                                      </p:to>
                                    </p:set>
                                    <p:animEffect transition="in" filter="fade">
                                      <p:cBhvr>
                                        <p:cTn id="37" dur="2000"/>
                                        <p:tgtEl>
                                          <p:spTgt spid="108">
                                            <p:txEl>
                                              <p:pRg st="0" end="0"/>
                                            </p:txEl>
                                          </p:spTgt>
                                        </p:tgtEl>
                                      </p:cBhvr>
                                    </p:animEffect>
                                    <p:anim calcmode="lin" valueType="num">
                                      <p:cBhvr>
                                        <p:cTn id="38" dur="2000" fill="hold"/>
                                        <p:tgtEl>
                                          <p:spTgt spid="108">
                                            <p:txEl>
                                              <p:pRg st="0" end="0"/>
                                            </p:txEl>
                                          </p:spTgt>
                                        </p:tgtEl>
                                        <p:attrNameLst>
                                          <p:attrName>style.rotation</p:attrName>
                                        </p:attrNameLst>
                                      </p:cBhvr>
                                      <p:tavLst>
                                        <p:tav tm="0">
                                          <p:val>
                                            <p:fltVal val="720"/>
                                          </p:val>
                                        </p:tav>
                                        <p:tav tm="100000">
                                          <p:val>
                                            <p:fltVal val="0"/>
                                          </p:val>
                                        </p:tav>
                                      </p:tavLst>
                                    </p:anim>
                                    <p:anim calcmode="lin" valueType="num">
                                      <p:cBhvr>
                                        <p:cTn id="39" dur="2000" fill="hold"/>
                                        <p:tgtEl>
                                          <p:spTgt spid="108">
                                            <p:txEl>
                                              <p:pRg st="0" end="0"/>
                                            </p:txEl>
                                          </p:spTgt>
                                        </p:tgtEl>
                                        <p:attrNameLst>
                                          <p:attrName>ppt_h</p:attrName>
                                        </p:attrNameLst>
                                      </p:cBhvr>
                                      <p:tavLst>
                                        <p:tav tm="0">
                                          <p:val>
                                            <p:fltVal val="0"/>
                                          </p:val>
                                        </p:tav>
                                        <p:tav tm="100000">
                                          <p:val>
                                            <p:strVal val="#ppt_h"/>
                                          </p:val>
                                        </p:tav>
                                      </p:tavLst>
                                    </p:anim>
                                    <p:anim calcmode="lin" valueType="num">
                                      <p:cBhvr>
                                        <p:cTn id="40" dur="2000" fill="hold"/>
                                        <p:tgtEl>
                                          <p:spTgt spid="108">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effectLst/>
      </p:bgPr>
    </p:bg>
    <p:spTree>
      <p:nvGrpSpPr>
        <p:cNvPr id="1" name=""/>
        <p:cNvGrpSpPr/>
        <p:nvPr/>
      </p:nvGrpSpPr>
      <p:grpSpPr>
        <a:xfrm>
          <a:off x="0" y="0"/>
          <a:ext cx="0" cy="0"/>
          <a:chOff x="0" y="0"/>
          <a:chExt cx="0" cy="0"/>
        </a:xfrm>
      </p:grpSpPr>
      <p:sp>
        <p:nvSpPr>
          <p:cNvPr id="4" name="Rectangle 3"/>
          <p:cNvSpPr/>
          <p:nvPr/>
        </p:nvSpPr>
        <p:spPr>
          <a:xfrm>
            <a:off x="152400" y="1066800"/>
            <a:ext cx="7101881" cy="923330"/>
          </a:xfrm>
          <a:prstGeom prst="rect">
            <a:avLst/>
          </a:prstGeom>
          <a:noFill/>
        </p:spPr>
        <p:txBody>
          <a:bodyPr wrap="none" lIns="91440" tIns="45720" rIns="91440" bIns="45720">
            <a:prstTxWarp prst="textArchUp">
              <a:avLst/>
            </a:prstTxWarp>
            <a:spAutoFit/>
            <a:scene3d>
              <a:camera prst="perspectiveContrastingRightFacing"/>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glow rad="228600">
                    <a:schemeClr val="accent5">
                      <a:satMod val="175000"/>
                      <a:alpha val="40000"/>
                    </a:schemeClr>
                  </a:glow>
                  <a:outerShdw blurRad="60007" dir="1500000" sy="-30000" kx="800400" algn="bl" rotWithShape="0">
                    <a:prstClr val="black">
                      <a:alpha val="20000"/>
                    </a:prstClr>
                  </a:outerShdw>
                </a:effectLst>
              </a:rPr>
              <a:t>The Earth…A Magnet?</a:t>
            </a:r>
            <a:endParaRPr lang="en-US" sz="5400" b="1" cap="none" spc="0" dirty="0">
              <a:ln w="50800"/>
              <a:solidFill>
                <a:schemeClr val="bg1">
                  <a:shade val="50000"/>
                </a:schemeClr>
              </a:solidFill>
              <a:effectLst>
                <a:glow rad="228600">
                  <a:schemeClr val="accent5">
                    <a:satMod val="175000"/>
                    <a:alpha val="40000"/>
                  </a:schemeClr>
                </a:glow>
                <a:outerShdw blurRad="60007" dir="1500000" sy="-30000" kx="800400" algn="bl" rotWithShape="0">
                  <a:prstClr val="black">
                    <a:alpha val="20000"/>
                  </a:prstClr>
                </a:outerShdw>
              </a:effectLst>
            </a:endParaRPr>
          </a:p>
        </p:txBody>
      </p:sp>
      <p:pic>
        <p:nvPicPr>
          <p:cNvPr id="4098" name="Picture 2"/>
          <p:cNvPicPr>
            <a:picLocks noChangeAspect="1" noChangeArrowheads="1"/>
          </p:cNvPicPr>
          <p:nvPr/>
        </p:nvPicPr>
        <p:blipFill>
          <a:blip r:embed="rId2"/>
          <a:srcRect/>
          <a:stretch>
            <a:fillRect/>
          </a:stretch>
        </p:blipFill>
        <p:spPr bwMode="auto">
          <a:xfrm>
            <a:off x="5334000" y="1676400"/>
            <a:ext cx="3124200" cy="20735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cxnSp>
        <p:nvCxnSpPr>
          <p:cNvPr id="7" name="Straight Connector 6"/>
          <p:cNvCxnSpPr/>
          <p:nvPr/>
        </p:nvCxnSpPr>
        <p:spPr>
          <a:xfrm rot="10800000" flipV="1">
            <a:off x="3810000" y="2362200"/>
            <a:ext cx="15240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0800000" flipV="1">
            <a:off x="4114800" y="3733800"/>
            <a:ext cx="1295400" cy="38100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143000" y="2667000"/>
            <a:ext cx="2971800" cy="1323439"/>
          </a:xfrm>
          <a:prstGeom prst="rect">
            <a:avLst/>
          </a:prstGeom>
          <a:noFill/>
        </p:spPr>
        <p:txBody>
          <a:bodyPr wrap="square" rtlCol="0">
            <a:spAutoFit/>
          </a:bodyPr>
          <a:lstStyle/>
          <a:p>
            <a:r>
              <a:rPr lang="en-US" sz="1600" dirty="0" smtClean="0">
                <a:solidFill>
                  <a:schemeClr val="bg1">
                    <a:lumMod val="75000"/>
                  </a:schemeClr>
                </a:solidFill>
              </a:rPr>
              <a:t>The Earth’s magnetic field works like a magnet. The poles extend in straight lines, and the sides of the earth are curved.</a:t>
            </a:r>
            <a:endParaRPr lang="en-US" sz="1600" dirty="0">
              <a:solidFill>
                <a:schemeClr val="bg1">
                  <a:lumMod val="75000"/>
                </a:schemeClr>
              </a:solidFill>
            </a:endParaRPr>
          </a:p>
        </p:txBody>
      </p:sp>
      <p:sp>
        <p:nvSpPr>
          <p:cNvPr id="15" name="TextBox 14"/>
          <p:cNvSpPr txBox="1"/>
          <p:nvPr/>
        </p:nvSpPr>
        <p:spPr>
          <a:xfrm>
            <a:off x="1219200" y="3962400"/>
            <a:ext cx="3048000" cy="1323439"/>
          </a:xfrm>
          <a:prstGeom prst="rect">
            <a:avLst/>
          </a:prstGeom>
          <a:noFill/>
        </p:spPr>
        <p:txBody>
          <a:bodyPr wrap="square" rtlCol="0">
            <a:spAutoFit/>
          </a:bodyPr>
          <a:lstStyle/>
          <a:p>
            <a:r>
              <a:rPr lang="en-US" sz="1600" dirty="0" smtClean="0">
                <a:solidFill>
                  <a:schemeClr val="bg1">
                    <a:lumMod val="75000"/>
                  </a:schemeClr>
                </a:solidFill>
              </a:rPr>
              <a:t>In the picture, the poles are compared to a bar magnet, with the North pole on one end, and the South pole on the other.</a:t>
            </a:r>
            <a:endParaRPr lang="en-US" sz="1600" dirty="0">
              <a:solidFill>
                <a:schemeClr val="bg1">
                  <a:lumMod val="75000"/>
                </a:schemeClr>
              </a:solidFill>
            </a:endParaRPr>
          </a:p>
        </p:txBody>
      </p:sp>
      <p:pic>
        <p:nvPicPr>
          <p:cNvPr id="4099" name="Picture 3"/>
          <p:cNvPicPr>
            <a:picLocks noChangeAspect="1" noChangeArrowheads="1"/>
          </p:cNvPicPr>
          <p:nvPr/>
        </p:nvPicPr>
        <p:blipFill>
          <a:blip r:embed="rId3"/>
          <a:srcRect/>
          <a:stretch>
            <a:fillRect/>
          </a:stretch>
        </p:blipFill>
        <p:spPr bwMode="auto">
          <a:xfrm>
            <a:off x="5486400" y="4114800"/>
            <a:ext cx="1989286" cy="20622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cxnSp>
        <p:nvCxnSpPr>
          <p:cNvPr id="18" name="Straight Connector 17"/>
          <p:cNvCxnSpPr/>
          <p:nvPr/>
        </p:nvCxnSpPr>
        <p:spPr>
          <a:xfrm rot="10800000" flipV="1">
            <a:off x="4267200" y="5257800"/>
            <a:ext cx="1219200" cy="228600"/>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438400" y="5181600"/>
            <a:ext cx="2133600" cy="584775"/>
          </a:xfrm>
          <a:prstGeom prst="rect">
            <a:avLst/>
          </a:prstGeom>
          <a:noFill/>
        </p:spPr>
        <p:txBody>
          <a:bodyPr wrap="square" rtlCol="0">
            <a:spAutoFit/>
          </a:bodyPr>
          <a:lstStyle/>
          <a:p>
            <a:r>
              <a:rPr lang="en-US" sz="1600" dirty="0" smtClean="0">
                <a:solidFill>
                  <a:schemeClr val="bg1">
                    <a:lumMod val="75000"/>
                  </a:schemeClr>
                </a:solidFill>
              </a:rPr>
              <a:t>The core of the Earth </a:t>
            </a:r>
            <a:r>
              <a:rPr lang="en-US" sz="1600" dirty="0" smtClean="0">
                <a:solidFill>
                  <a:schemeClr val="bg1">
                    <a:lumMod val="75000"/>
                  </a:schemeClr>
                </a:solidFill>
              </a:rPr>
              <a:t>is iron.</a:t>
            </a:r>
            <a:endParaRPr lang="en-US" sz="1600" dirty="0">
              <a:solidFill>
                <a:schemeClr val="bg1">
                  <a:lumMod val="75000"/>
                </a:schemeClr>
              </a:solidFill>
            </a:endParaRPr>
          </a:p>
        </p:txBody>
      </p:sp>
      <p:pic>
        <p:nvPicPr>
          <p:cNvPr id="4100" name="Picture 4"/>
          <p:cNvPicPr>
            <a:picLocks noChangeAspect="1" noChangeArrowheads="1"/>
          </p:cNvPicPr>
          <p:nvPr/>
        </p:nvPicPr>
        <p:blipFill>
          <a:blip r:embed="rId4"/>
          <a:srcRect/>
          <a:stretch>
            <a:fillRect/>
          </a:stretch>
        </p:blipFill>
        <p:spPr bwMode="auto">
          <a:xfrm>
            <a:off x="228600" y="5715000"/>
            <a:ext cx="990600" cy="997528"/>
          </a:xfrm>
          <a:prstGeom prst="ellipse">
            <a:avLst/>
          </a:prstGeom>
          <a:ln>
            <a:noFill/>
          </a:ln>
          <a:effectLst>
            <a:glow rad="228600">
              <a:schemeClr val="accent5">
                <a:satMod val="175000"/>
                <a:alpha val="40000"/>
              </a:schemeClr>
            </a:glow>
            <a:softEdge rad="112500"/>
          </a:effectLst>
        </p:spPr>
      </p:pic>
      <p:pic>
        <p:nvPicPr>
          <p:cNvPr id="4101" name="Picture 5"/>
          <p:cNvPicPr>
            <a:picLocks noChangeAspect="1" noChangeArrowheads="1"/>
          </p:cNvPicPr>
          <p:nvPr/>
        </p:nvPicPr>
        <p:blipFill>
          <a:blip r:embed="rId4"/>
          <a:srcRect/>
          <a:stretch>
            <a:fillRect/>
          </a:stretch>
        </p:blipFill>
        <p:spPr bwMode="auto">
          <a:xfrm>
            <a:off x="8077200" y="228600"/>
            <a:ext cx="914400" cy="920794"/>
          </a:xfrm>
          <a:prstGeom prst="ellipse">
            <a:avLst/>
          </a:prstGeom>
          <a:ln>
            <a:noFill/>
          </a:ln>
          <a:effectLst>
            <a:glow rad="228600">
              <a:schemeClr val="accent5">
                <a:satMod val="175000"/>
                <a:alpha val="40000"/>
              </a:schemeClr>
            </a:glow>
            <a:softEdge rad="112500"/>
          </a:effectLst>
        </p:spPr>
      </p:pic>
      <p:pic>
        <p:nvPicPr>
          <p:cNvPr id="4102" name="Picture 6"/>
          <p:cNvPicPr>
            <a:picLocks noChangeAspect="1" noChangeArrowheads="1"/>
          </p:cNvPicPr>
          <p:nvPr/>
        </p:nvPicPr>
        <p:blipFill>
          <a:blip r:embed="rId4"/>
          <a:srcRect/>
          <a:stretch>
            <a:fillRect/>
          </a:stretch>
        </p:blipFill>
        <p:spPr bwMode="auto">
          <a:xfrm>
            <a:off x="152400" y="152400"/>
            <a:ext cx="914400" cy="914400"/>
          </a:xfrm>
          <a:prstGeom prst="ellipse">
            <a:avLst/>
          </a:prstGeom>
          <a:ln>
            <a:noFill/>
          </a:ln>
          <a:effectLst>
            <a:glow rad="228600">
              <a:schemeClr val="accent5">
                <a:satMod val="175000"/>
                <a:alpha val="40000"/>
              </a:schemeClr>
            </a:glow>
            <a:softEdge rad="112500"/>
          </a:effectLst>
        </p:spPr>
      </p:pic>
      <p:pic>
        <p:nvPicPr>
          <p:cNvPr id="4103" name="Picture 7"/>
          <p:cNvPicPr>
            <a:picLocks noChangeAspect="1" noChangeArrowheads="1"/>
          </p:cNvPicPr>
          <p:nvPr/>
        </p:nvPicPr>
        <p:blipFill>
          <a:blip r:embed="rId4"/>
          <a:srcRect/>
          <a:stretch>
            <a:fillRect/>
          </a:stretch>
        </p:blipFill>
        <p:spPr bwMode="auto">
          <a:xfrm>
            <a:off x="7848600" y="5715000"/>
            <a:ext cx="1066800" cy="1066800"/>
          </a:xfrm>
          <a:prstGeom prst="ellipse">
            <a:avLst/>
          </a:prstGeom>
          <a:ln>
            <a:noFill/>
          </a:ln>
          <a:effectLst>
            <a:glow rad="228600">
              <a:schemeClr val="accent5">
                <a:satMod val="175000"/>
                <a:alpha val="40000"/>
              </a:schemeClr>
            </a:glow>
            <a:softEdge rad="11250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11">
                                            <p:txEl>
                                              <p:pRg st="0" end="0"/>
                                            </p:txEl>
                                          </p:spTgt>
                                        </p:tgtEl>
                                        <p:attrNameLst>
                                          <p:attrName>style.visibility</p:attrName>
                                        </p:attrNameLst>
                                      </p:cBhvr>
                                      <p:to>
                                        <p:strVal val="visible"/>
                                      </p:to>
                                    </p:set>
                                    <p:anim calcmode="discrete" valueType="clr">
                                      <p:cBhvr override="childStyle">
                                        <p:cTn id="7" dur="80"/>
                                        <p:tgtEl>
                                          <p:spTgt spid="1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1">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1">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15">
                                            <p:txEl>
                                              <p:pRg st="0" end="0"/>
                                            </p:txEl>
                                          </p:spTgt>
                                        </p:tgtEl>
                                        <p:attrNameLst>
                                          <p:attrName>style.visibility</p:attrName>
                                        </p:attrNameLst>
                                      </p:cBhvr>
                                      <p:to>
                                        <p:strVal val="visible"/>
                                      </p:to>
                                    </p:set>
                                    <p:anim calcmode="discrete" valueType="clr">
                                      <p:cBhvr override="childStyle">
                                        <p:cTn id="14" dur="80"/>
                                        <p:tgtEl>
                                          <p:spTgt spid="1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5">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15">
                                            <p:txEl>
                                              <p:pRg st="0" end="0"/>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19">
                                            <p:txEl>
                                              <p:pRg st="0" end="0"/>
                                            </p:txEl>
                                          </p:spTgt>
                                        </p:tgtEl>
                                        <p:attrNameLst>
                                          <p:attrName>style.visibility</p:attrName>
                                        </p:attrNameLst>
                                      </p:cBhvr>
                                      <p:to>
                                        <p:strVal val="visible"/>
                                      </p:to>
                                    </p:set>
                                    <p:anim calcmode="discrete" valueType="clr">
                                      <p:cBhvr override="childStyle">
                                        <p:cTn id="21" dur="80"/>
                                        <p:tgtEl>
                                          <p:spTgt spid="1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19">
                                            <p:txEl>
                                              <p:pRg st="0" end="0"/>
                                            </p:txEl>
                                          </p:spTgt>
                                        </p:tgtEl>
                                        <p:attrNameLst>
                                          <p:attrName>fillcolor</p:attrName>
                                        </p:attrNameLst>
                                      </p:cBhvr>
                                      <p:tavLst>
                                        <p:tav tm="0">
                                          <p:val>
                                            <p:clrVal>
                                              <a:schemeClr val="accent2"/>
                                            </p:clrVal>
                                          </p:val>
                                        </p:tav>
                                        <p:tav tm="50000">
                                          <p:val>
                                            <p:clrVal>
                                              <a:schemeClr val="hlink"/>
                                            </p:clrVal>
                                          </p:val>
                                        </p:tav>
                                      </p:tavLst>
                                    </p:anim>
                                    <p:set>
                                      <p:cBhvr>
                                        <p:cTn id="23" dur="80"/>
                                        <p:tgtEl>
                                          <p:spTgt spid="19">
                                            <p:txEl>
                                              <p:pRg st="0" end="0"/>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nodeType="clickEffect">
                                  <p:stCondLst>
                                    <p:cond delay="0"/>
                                  </p:stCondLst>
                                  <p:childTnLst>
                                    <p:set>
                                      <p:cBhvr>
                                        <p:cTn id="27" dur="1" fill="hold">
                                          <p:stCondLst>
                                            <p:cond delay="0"/>
                                          </p:stCondLst>
                                        </p:cTn>
                                        <p:tgtEl>
                                          <p:spTgt spid="4098"/>
                                        </p:tgtEl>
                                        <p:attrNameLst>
                                          <p:attrName>style.visibility</p:attrName>
                                        </p:attrNameLst>
                                      </p:cBhvr>
                                      <p:to>
                                        <p:strVal val="visible"/>
                                      </p:to>
                                    </p:set>
                                    <p:anim calcmode="lin" valueType="num">
                                      <p:cBhvr>
                                        <p:cTn id="28" dur="1000" fill="hold"/>
                                        <p:tgtEl>
                                          <p:spTgt spid="4098"/>
                                        </p:tgtEl>
                                        <p:attrNameLst>
                                          <p:attrName>ppt_w</p:attrName>
                                        </p:attrNameLst>
                                      </p:cBhvr>
                                      <p:tavLst>
                                        <p:tav tm="0">
                                          <p:val>
                                            <p:strVal val="#ppt_w+.3"/>
                                          </p:val>
                                        </p:tav>
                                        <p:tav tm="100000">
                                          <p:val>
                                            <p:strVal val="#ppt_w"/>
                                          </p:val>
                                        </p:tav>
                                      </p:tavLst>
                                    </p:anim>
                                    <p:anim calcmode="lin" valueType="num">
                                      <p:cBhvr>
                                        <p:cTn id="29" dur="1000" fill="hold"/>
                                        <p:tgtEl>
                                          <p:spTgt spid="4098"/>
                                        </p:tgtEl>
                                        <p:attrNameLst>
                                          <p:attrName>ppt_h</p:attrName>
                                        </p:attrNameLst>
                                      </p:cBhvr>
                                      <p:tavLst>
                                        <p:tav tm="0">
                                          <p:val>
                                            <p:strVal val="#ppt_h"/>
                                          </p:val>
                                        </p:tav>
                                        <p:tav tm="100000">
                                          <p:val>
                                            <p:strVal val="#ppt_h"/>
                                          </p:val>
                                        </p:tav>
                                      </p:tavLst>
                                    </p:anim>
                                    <p:animEffect transition="in" filter="fade">
                                      <p:cBhvr>
                                        <p:cTn id="30" dur="1000"/>
                                        <p:tgtEl>
                                          <p:spTgt spid="4098"/>
                                        </p:tgtEl>
                                      </p:cBhvr>
                                    </p:animEffect>
                                  </p:childTnLst>
                                </p:cTn>
                              </p:par>
                            </p:childTnLst>
                          </p:cTn>
                        </p:par>
                      </p:childTnLst>
                    </p:cTn>
                  </p:par>
                  <p:par>
                    <p:cTn id="31" fill="hold">
                      <p:stCondLst>
                        <p:cond delay="indefinite"/>
                      </p:stCondLst>
                      <p:childTnLst>
                        <p:par>
                          <p:cTn id="32" fill="hold">
                            <p:stCondLst>
                              <p:cond delay="0"/>
                            </p:stCondLst>
                            <p:childTnLst>
                              <p:par>
                                <p:cTn id="33" presetID="50" presetClass="entr" presetSubtype="0" decel="100000" fill="hold" nodeType="clickEffect">
                                  <p:stCondLst>
                                    <p:cond delay="0"/>
                                  </p:stCondLst>
                                  <p:childTnLst>
                                    <p:set>
                                      <p:cBhvr>
                                        <p:cTn id="34" dur="1" fill="hold">
                                          <p:stCondLst>
                                            <p:cond delay="0"/>
                                          </p:stCondLst>
                                        </p:cTn>
                                        <p:tgtEl>
                                          <p:spTgt spid="4099"/>
                                        </p:tgtEl>
                                        <p:attrNameLst>
                                          <p:attrName>style.visibility</p:attrName>
                                        </p:attrNameLst>
                                      </p:cBhvr>
                                      <p:to>
                                        <p:strVal val="visible"/>
                                      </p:to>
                                    </p:set>
                                    <p:anim calcmode="lin" valueType="num">
                                      <p:cBhvr>
                                        <p:cTn id="35" dur="1000" fill="hold"/>
                                        <p:tgtEl>
                                          <p:spTgt spid="4099"/>
                                        </p:tgtEl>
                                        <p:attrNameLst>
                                          <p:attrName>ppt_w</p:attrName>
                                        </p:attrNameLst>
                                      </p:cBhvr>
                                      <p:tavLst>
                                        <p:tav tm="0">
                                          <p:val>
                                            <p:strVal val="#ppt_w+.3"/>
                                          </p:val>
                                        </p:tav>
                                        <p:tav tm="100000">
                                          <p:val>
                                            <p:strVal val="#ppt_w"/>
                                          </p:val>
                                        </p:tav>
                                      </p:tavLst>
                                    </p:anim>
                                    <p:anim calcmode="lin" valueType="num">
                                      <p:cBhvr>
                                        <p:cTn id="36" dur="1000" fill="hold"/>
                                        <p:tgtEl>
                                          <p:spTgt spid="4099"/>
                                        </p:tgtEl>
                                        <p:attrNameLst>
                                          <p:attrName>ppt_h</p:attrName>
                                        </p:attrNameLst>
                                      </p:cBhvr>
                                      <p:tavLst>
                                        <p:tav tm="0">
                                          <p:val>
                                            <p:strVal val="#ppt_h"/>
                                          </p:val>
                                        </p:tav>
                                        <p:tav tm="100000">
                                          <p:val>
                                            <p:strVal val="#ppt_h"/>
                                          </p:val>
                                        </p:tav>
                                      </p:tavLst>
                                    </p:anim>
                                    <p:animEffect transition="in" filter="fade">
                                      <p:cBhvr>
                                        <p:cTn id="37" dur="1000"/>
                                        <p:tgtEl>
                                          <p:spTgt spid="4099"/>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circle(in)">
                                      <p:cBhvr>
                                        <p:cTn id="42" dur="20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circle(in)">
                                      <p:cBhvr>
                                        <p:cTn id="47" dur="20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16" fill="hold"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circle(in)">
                                      <p:cBhvr>
                                        <p:cTn id="52"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30000">
              <a:srgbClr val="66008F"/>
            </a:gs>
            <a:gs pos="64999">
              <a:srgbClr val="BA0066"/>
            </a:gs>
            <a:gs pos="89999">
              <a:srgbClr val="FF0000"/>
            </a:gs>
            <a:gs pos="100000">
              <a:srgbClr val="FF8200"/>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Rectangle 3"/>
          <p:cNvSpPr/>
          <p:nvPr/>
        </p:nvSpPr>
        <p:spPr>
          <a:xfrm rot="1592600">
            <a:off x="2214046" y="362314"/>
            <a:ext cx="3658374" cy="923330"/>
          </a:xfrm>
          <a:prstGeom prst="rect">
            <a:avLst/>
          </a:prstGeom>
          <a:noFill/>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outerShdw blurRad="60007" dist="310007" dir="7680000" sy="30000" kx="1300200" algn="ctr" rotWithShape="0">
                    <a:prstClr val="black">
                      <a:alpha val="32000"/>
                    </a:prstClr>
                  </a:outerShdw>
                </a:effectLst>
              </a:rPr>
              <a:t>Compasses</a:t>
            </a:r>
            <a:endParaRPr lang="en-US" sz="5400" b="1" cap="none" spc="0" dirty="0">
              <a:ln w="50800"/>
              <a:solidFill>
                <a:schemeClr val="bg1">
                  <a:shade val="50000"/>
                </a:schemeClr>
              </a:solidFill>
              <a:effectLst>
                <a:outerShdw blurRad="60007" dist="310007" dir="7680000" sy="30000" kx="1300200" algn="ctr" rotWithShape="0">
                  <a:prstClr val="black">
                    <a:alpha val="32000"/>
                  </a:prstClr>
                </a:outerShdw>
              </a:effectLst>
            </a:endParaRPr>
          </a:p>
        </p:txBody>
      </p:sp>
      <p:pic>
        <p:nvPicPr>
          <p:cNvPr id="5122" name="Picture 2" descr="C:\Users\Gagnon Family\AppData\Local\Microsoft\Windows\Temporary Internet Files\Content.IE5\04SOMU71\MCj04325970000[1].png"/>
          <p:cNvPicPr>
            <a:picLocks noChangeAspect="1" noChangeArrowheads="1"/>
          </p:cNvPicPr>
          <p:nvPr/>
        </p:nvPicPr>
        <p:blipFill>
          <a:blip r:embed="rId3"/>
          <a:srcRect/>
          <a:stretch>
            <a:fillRect/>
          </a:stretch>
        </p:blipFill>
        <p:spPr bwMode="auto">
          <a:xfrm>
            <a:off x="1143000" y="152400"/>
            <a:ext cx="1142886" cy="1142886"/>
          </a:xfrm>
          <a:prstGeom prst="rect">
            <a:avLst/>
          </a:prstGeom>
          <a:noFill/>
        </p:spPr>
      </p:pic>
      <p:pic>
        <p:nvPicPr>
          <p:cNvPr id="5125" name="Picture 5" descr="C:\Users\Gagnon Family\AppData\Local\Microsoft\Windows\Temporary Internet Files\Content.IE5\04SOMU71\MCj04325970000[1].png"/>
          <p:cNvPicPr>
            <a:picLocks noChangeAspect="1" noChangeArrowheads="1"/>
          </p:cNvPicPr>
          <p:nvPr/>
        </p:nvPicPr>
        <p:blipFill>
          <a:blip r:embed="rId3"/>
          <a:srcRect/>
          <a:stretch>
            <a:fillRect/>
          </a:stretch>
        </p:blipFill>
        <p:spPr bwMode="auto">
          <a:xfrm>
            <a:off x="5715000" y="228600"/>
            <a:ext cx="1142772" cy="1142772"/>
          </a:xfrm>
          <a:prstGeom prst="rect">
            <a:avLst/>
          </a:prstGeom>
          <a:noFill/>
        </p:spPr>
      </p:pic>
      <p:sp>
        <p:nvSpPr>
          <p:cNvPr id="18" name="Content Placeholder 17"/>
          <p:cNvSpPr>
            <a:spLocks noGrp="1"/>
          </p:cNvSpPr>
          <p:nvPr>
            <p:ph idx="1"/>
          </p:nvPr>
        </p:nvSpPr>
        <p:spPr>
          <a:xfrm>
            <a:off x="457200" y="1600200"/>
            <a:ext cx="7239000" cy="4846320"/>
          </a:xfrm>
        </p:spPr>
        <p:txBody>
          <a:bodyPr/>
          <a:lstStyle/>
          <a:p>
            <a:r>
              <a:rPr lang="en-US" dirty="0" smtClean="0"/>
              <a:t>Compasses </a:t>
            </a:r>
            <a:r>
              <a:rPr lang="en-US" dirty="0" smtClean="0"/>
              <a:t>help people find their way through unfamiliar areas.</a:t>
            </a:r>
          </a:p>
          <a:p>
            <a:r>
              <a:rPr lang="en-US" dirty="0" smtClean="0"/>
              <a:t>There are different styles of </a:t>
            </a:r>
            <a:r>
              <a:rPr lang="en-US" dirty="0" smtClean="0"/>
              <a:t>compasses</a:t>
            </a:r>
            <a:r>
              <a:rPr lang="en-US" dirty="0" smtClean="0"/>
              <a:t>. </a:t>
            </a:r>
            <a:r>
              <a:rPr lang="en-US" dirty="0" smtClean="0"/>
              <a:t>The </a:t>
            </a:r>
            <a:r>
              <a:rPr lang="en-US" dirty="0" smtClean="0"/>
              <a:t>most common are the basic circular compass like the one on the top of the page and the orienteering compass. </a:t>
            </a:r>
          </a:p>
          <a:p>
            <a:endParaRPr lang="en-US" dirty="0" smtClean="0">
              <a:solidFill>
                <a:schemeClr val="tx1"/>
              </a:solidFill>
            </a:endParaRPr>
          </a:p>
          <a:p>
            <a:pPr lvl="2"/>
            <a:endParaRPr lang="en-US" dirty="0" smtClean="0">
              <a:solidFill>
                <a:schemeClr val="tx1"/>
              </a:solidFill>
            </a:endParaRPr>
          </a:p>
          <a:p>
            <a:pPr lvl="2"/>
            <a:r>
              <a:rPr lang="en-US" dirty="0" smtClean="0">
                <a:solidFill>
                  <a:schemeClr val="tx1"/>
                </a:solidFill>
              </a:rPr>
              <a:t>Orienteering compass</a:t>
            </a:r>
          </a:p>
        </p:txBody>
      </p:sp>
      <p:pic>
        <p:nvPicPr>
          <p:cNvPr id="5147" name="Picture 27"/>
          <p:cNvPicPr>
            <a:picLocks noChangeAspect="1" noChangeArrowheads="1"/>
          </p:cNvPicPr>
          <p:nvPr/>
        </p:nvPicPr>
        <p:blipFill>
          <a:blip r:embed="rId4"/>
          <a:srcRect/>
          <a:stretch>
            <a:fillRect/>
          </a:stretch>
        </p:blipFill>
        <p:spPr bwMode="auto">
          <a:xfrm>
            <a:off x="5029200" y="4191000"/>
            <a:ext cx="2305050" cy="2241608"/>
          </a:xfrm>
          <a:prstGeom prst="rect">
            <a:avLst/>
          </a:prstGeom>
          <a:ln w="228600" cap="sq" cmpd="thickThin">
            <a:solidFill>
              <a:srgbClr val="000000"/>
            </a:solidFill>
            <a:prstDash val="solid"/>
            <a:miter lim="800000"/>
          </a:ln>
          <a:effectLst>
            <a:innerShdw blurRad="76200">
              <a:srgbClr val="000000"/>
            </a:innerShdw>
          </a:effectLst>
        </p:spPr>
      </p:pic>
      <p:cxnSp>
        <p:nvCxnSpPr>
          <p:cNvPr id="35" name="Straight Arrow Connector 34"/>
          <p:cNvCxnSpPr/>
          <p:nvPr/>
        </p:nvCxnSpPr>
        <p:spPr>
          <a:xfrm flipV="1">
            <a:off x="2438400" y="5486400"/>
            <a:ext cx="2362200" cy="76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5147"/>
                                        </p:tgtEl>
                                        <p:attrNameLst>
                                          <p:attrName>style.visibility</p:attrName>
                                        </p:attrNameLst>
                                      </p:cBhvr>
                                      <p:to>
                                        <p:strVal val="visible"/>
                                      </p:to>
                                    </p:set>
                                    <p:animEffect transition="in" filter="slide(fromBottom)">
                                      <p:cBhvr>
                                        <p:cTn id="7" dur="500"/>
                                        <p:tgtEl>
                                          <p:spTgt spid="514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8">
                                            <p:txEl>
                                              <p:pRg st="4" end="4"/>
                                            </p:txEl>
                                          </p:spTgt>
                                        </p:tgtEl>
                                        <p:attrNameLst>
                                          <p:attrName>style.visibility</p:attrName>
                                        </p:attrNameLst>
                                      </p:cBhvr>
                                      <p:to>
                                        <p:strVal val="visible"/>
                                      </p:to>
                                    </p:set>
                                    <p:animEffect transition="in" filter="slide(fromBottom)">
                                      <p:cBhvr>
                                        <p:cTn id="12" dur="500"/>
                                        <p:tgtEl>
                                          <p:spTgt spid="18">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slide(fromBottom)">
                                      <p:cBhvr>
                                        <p:cTn id="1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95400"/>
            <a:ext cx="7239000" cy="2124384"/>
          </a:xfrm>
          <a:solidFill>
            <a:schemeClr val="bg2">
              <a:lumMod val="90000"/>
            </a:schemeClr>
          </a:solidFill>
          <a:ln>
            <a:solidFill>
              <a:schemeClr val="accent1"/>
            </a:solidFill>
          </a:ln>
        </p:spPr>
        <p:txBody>
          <a:bodyPr/>
          <a:lstStyle/>
          <a:p>
            <a:r>
              <a:rPr lang="en-US" dirty="0" smtClean="0"/>
              <a:t>When using a compass, have you ever heard the phrase, “put red in the shed and follow Fred?” Though it may sound confusing now, this is a catchy phrase to help you remember how to use an orienteering compass. </a:t>
            </a:r>
            <a:endParaRPr lang="en-US" dirty="0"/>
          </a:p>
        </p:txBody>
      </p:sp>
      <p:sp>
        <p:nvSpPr>
          <p:cNvPr id="4" name="Rectangle 3"/>
          <p:cNvSpPr/>
          <p:nvPr/>
        </p:nvSpPr>
        <p:spPr>
          <a:xfrm>
            <a:off x="0" y="304800"/>
            <a:ext cx="9014904" cy="707886"/>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4000" b="1" cap="none" spc="0" dirty="0" smtClean="0">
                <a:ln w="50800"/>
                <a:solidFill>
                  <a:schemeClr val="bg1">
                    <a:shade val="50000"/>
                  </a:schemeClr>
                </a:solidFill>
                <a:effectLst/>
              </a:rPr>
              <a:t>How An Orienteering Compass Works</a:t>
            </a:r>
            <a:endParaRPr lang="en-US" sz="4000" b="1" cap="none" spc="0" dirty="0">
              <a:ln w="50800"/>
              <a:solidFill>
                <a:schemeClr val="bg1">
                  <a:shade val="50000"/>
                </a:schemeClr>
              </a:solidFill>
              <a:effectLst/>
            </a:endParaRPr>
          </a:p>
        </p:txBody>
      </p:sp>
      <p:pic>
        <p:nvPicPr>
          <p:cNvPr id="1026" name="Picture 2"/>
          <p:cNvPicPr>
            <a:picLocks noChangeAspect="1" noChangeArrowheads="1"/>
          </p:cNvPicPr>
          <p:nvPr/>
        </p:nvPicPr>
        <p:blipFill>
          <a:blip r:embed="rId2"/>
          <a:srcRect/>
          <a:stretch>
            <a:fillRect/>
          </a:stretch>
        </p:blipFill>
        <p:spPr bwMode="auto">
          <a:xfrm>
            <a:off x="2743200" y="3886200"/>
            <a:ext cx="2594283" cy="2743200"/>
          </a:xfrm>
          <a:prstGeom prst="rect">
            <a:avLst/>
          </a:prstGeom>
          <a:noFill/>
          <a:ln w="9525">
            <a:noFill/>
            <a:miter lim="800000"/>
            <a:headEnd/>
            <a:tailEnd/>
          </a:ln>
          <a:effectLst/>
        </p:spPr>
      </p:pic>
      <p:cxnSp>
        <p:nvCxnSpPr>
          <p:cNvPr id="7" name="Straight Arrow Connector 6"/>
          <p:cNvCxnSpPr>
            <a:endCxn id="9" idx="3"/>
          </p:cNvCxnSpPr>
          <p:nvPr/>
        </p:nvCxnSpPr>
        <p:spPr>
          <a:xfrm rot="10800000" flipV="1">
            <a:off x="2514600" y="4876800"/>
            <a:ext cx="1447800" cy="2397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28600" y="3962400"/>
            <a:ext cx="2286000" cy="2308324"/>
          </a:xfrm>
          <a:prstGeom prst="rect">
            <a:avLst/>
          </a:prstGeom>
          <a:solidFill>
            <a:schemeClr val="bg2">
              <a:lumMod val="90000"/>
            </a:schemeClr>
          </a:solidFill>
          <a:ln>
            <a:solidFill>
              <a:schemeClr val="accent1"/>
            </a:solidFill>
          </a:ln>
        </p:spPr>
        <p:txBody>
          <a:bodyPr wrap="square" rtlCol="0">
            <a:spAutoFit/>
          </a:bodyPr>
          <a:lstStyle/>
          <a:p>
            <a:r>
              <a:rPr lang="en-US" dirty="0" smtClean="0"/>
              <a:t>Rotate yourself until the red arrow fits in the middle of the red outline pointing to the North symbol. That is what, “put red in the shed” means.</a:t>
            </a:r>
            <a:endParaRPr lang="en-US" dirty="0"/>
          </a:p>
        </p:txBody>
      </p:sp>
      <p:cxnSp>
        <p:nvCxnSpPr>
          <p:cNvPr id="14" name="Straight Arrow Connector 13"/>
          <p:cNvCxnSpPr>
            <a:endCxn id="16" idx="1"/>
          </p:cNvCxnSpPr>
          <p:nvPr/>
        </p:nvCxnSpPr>
        <p:spPr>
          <a:xfrm rot="16200000" flipH="1">
            <a:off x="4476319" y="4362881"/>
            <a:ext cx="1029563" cy="990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486400" y="4495800"/>
            <a:ext cx="3429000" cy="1754326"/>
          </a:xfrm>
          <a:prstGeom prst="rect">
            <a:avLst/>
          </a:prstGeom>
          <a:solidFill>
            <a:schemeClr val="bg2">
              <a:lumMod val="90000"/>
            </a:schemeClr>
          </a:solidFill>
          <a:ln>
            <a:solidFill>
              <a:schemeClr val="accent1"/>
            </a:solidFill>
          </a:ln>
        </p:spPr>
        <p:txBody>
          <a:bodyPr wrap="square" rtlCol="0">
            <a:spAutoFit/>
          </a:bodyPr>
          <a:lstStyle/>
          <a:p>
            <a:r>
              <a:rPr lang="en-US" dirty="0" smtClean="0"/>
              <a:t>Now</a:t>
            </a:r>
            <a:r>
              <a:rPr lang="en-US" dirty="0" smtClean="0"/>
              <a:t>, the next step is “follow Fred” That is very simple. Just follow the black arrow, </a:t>
            </a:r>
            <a:r>
              <a:rPr lang="en-US" dirty="0" smtClean="0"/>
              <a:t>and check once in a while to make sure you’re heading in the right direction.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80">
                                          <p:stCondLst>
                                            <p:cond delay="0"/>
                                          </p:stCondLst>
                                        </p:cTn>
                                        <p:tgtEl>
                                          <p:spTgt spid="1026"/>
                                        </p:tgtEl>
                                      </p:cBhvr>
                                    </p:animEffect>
                                    <p:anim calcmode="lin" valueType="num">
                                      <p:cBhvr>
                                        <p:cTn id="8"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6"/>
                                        </p:tgtEl>
                                      </p:cBhvr>
                                      <p:to x="100000" y="60000"/>
                                    </p:animScale>
                                    <p:animScale>
                                      <p:cBhvr>
                                        <p:cTn id="14" dur="166" decel="50000">
                                          <p:stCondLst>
                                            <p:cond delay="676"/>
                                          </p:stCondLst>
                                        </p:cTn>
                                        <p:tgtEl>
                                          <p:spTgt spid="1026"/>
                                        </p:tgtEl>
                                      </p:cBhvr>
                                      <p:to x="100000" y="100000"/>
                                    </p:animScale>
                                    <p:animScale>
                                      <p:cBhvr>
                                        <p:cTn id="15" dur="26">
                                          <p:stCondLst>
                                            <p:cond delay="1312"/>
                                          </p:stCondLst>
                                        </p:cTn>
                                        <p:tgtEl>
                                          <p:spTgt spid="1026"/>
                                        </p:tgtEl>
                                      </p:cBhvr>
                                      <p:to x="100000" y="80000"/>
                                    </p:animScale>
                                    <p:animScale>
                                      <p:cBhvr>
                                        <p:cTn id="16" dur="166" decel="50000">
                                          <p:stCondLst>
                                            <p:cond delay="1338"/>
                                          </p:stCondLst>
                                        </p:cTn>
                                        <p:tgtEl>
                                          <p:spTgt spid="1026"/>
                                        </p:tgtEl>
                                      </p:cBhvr>
                                      <p:to x="100000" y="100000"/>
                                    </p:animScale>
                                    <p:animScale>
                                      <p:cBhvr>
                                        <p:cTn id="17" dur="26">
                                          <p:stCondLst>
                                            <p:cond delay="1642"/>
                                          </p:stCondLst>
                                        </p:cTn>
                                        <p:tgtEl>
                                          <p:spTgt spid="1026"/>
                                        </p:tgtEl>
                                      </p:cBhvr>
                                      <p:to x="100000" y="90000"/>
                                    </p:animScale>
                                    <p:animScale>
                                      <p:cBhvr>
                                        <p:cTn id="18" dur="166" decel="50000">
                                          <p:stCondLst>
                                            <p:cond delay="1668"/>
                                          </p:stCondLst>
                                        </p:cTn>
                                        <p:tgtEl>
                                          <p:spTgt spid="1026"/>
                                        </p:tgtEl>
                                      </p:cBhvr>
                                      <p:to x="100000" y="100000"/>
                                    </p:animScale>
                                    <p:animScale>
                                      <p:cBhvr>
                                        <p:cTn id="19" dur="26">
                                          <p:stCondLst>
                                            <p:cond delay="1808"/>
                                          </p:stCondLst>
                                        </p:cTn>
                                        <p:tgtEl>
                                          <p:spTgt spid="1026"/>
                                        </p:tgtEl>
                                      </p:cBhvr>
                                      <p:to x="100000" y="95000"/>
                                    </p:animScale>
                                    <p:animScale>
                                      <p:cBhvr>
                                        <p:cTn id="20" dur="166" decel="50000">
                                          <p:stCondLst>
                                            <p:cond delay="1834"/>
                                          </p:stCondLst>
                                        </p:cTn>
                                        <p:tgtEl>
                                          <p:spTgt spid="102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80">
                                          <p:stCondLst>
                                            <p:cond delay="0"/>
                                          </p:stCondLst>
                                        </p:cTn>
                                        <p:tgtEl>
                                          <p:spTgt spid="9"/>
                                        </p:tgtEl>
                                      </p:cBhvr>
                                    </p:animEffect>
                                    <p:anim calcmode="lin" valueType="num">
                                      <p:cBhvr>
                                        <p:cTn id="26"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31" dur="26">
                                          <p:stCondLst>
                                            <p:cond delay="650"/>
                                          </p:stCondLst>
                                        </p:cTn>
                                        <p:tgtEl>
                                          <p:spTgt spid="9"/>
                                        </p:tgtEl>
                                      </p:cBhvr>
                                      <p:to x="100000" y="60000"/>
                                    </p:animScale>
                                    <p:animScale>
                                      <p:cBhvr>
                                        <p:cTn id="32" dur="166" decel="50000">
                                          <p:stCondLst>
                                            <p:cond delay="676"/>
                                          </p:stCondLst>
                                        </p:cTn>
                                        <p:tgtEl>
                                          <p:spTgt spid="9"/>
                                        </p:tgtEl>
                                      </p:cBhvr>
                                      <p:to x="100000" y="100000"/>
                                    </p:animScale>
                                    <p:animScale>
                                      <p:cBhvr>
                                        <p:cTn id="33" dur="26">
                                          <p:stCondLst>
                                            <p:cond delay="1312"/>
                                          </p:stCondLst>
                                        </p:cTn>
                                        <p:tgtEl>
                                          <p:spTgt spid="9"/>
                                        </p:tgtEl>
                                      </p:cBhvr>
                                      <p:to x="100000" y="80000"/>
                                    </p:animScale>
                                    <p:animScale>
                                      <p:cBhvr>
                                        <p:cTn id="34" dur="166" decel="50000">
                                          <p:stCondLst>
                                            <p:cond delay="1338"/>
                                          </p:stCondLst>
                                        </p:cTn>
                                        <p:tgtEl>
                                          <p:spTgt spid="9"/>
                                        </p:tgtEl>
                                      </p:cBhvr>
                                      <p:to x="100000" y="100000"/>
                                    </p:animScale>
                                    <p:animScale>
                                      <p:cBhvr>
                                        <p:cTn id="35" dur="26">
                                          <p:stCondLst>
                                            <p:cond delay="1642"/>
                                          </p:stCondLst>
                                        </p:cTn>
                                        <p:tgtEl>
                                          <p:spTgt spid="9"/>
                                        </p:tgtEl>
                                      </p:cBhvr>
                                      <p:to x="100000" y="90000"/>
                                    </p:animScale>
                                    <p:animScale>
                                      <p:cBhvr>
                                        <p:cTn id="36" dur="166" decel="50000">
                                          <p:stCondLst>
                                            <p:cond delay="1668"/>
                                          </p:stCondLst>
                                        </p:cTn>
                                        <p:tgtEl>
                                          <p:spTgt spid="9"/>
                                        </p:tgtEl>
                                      </p:cBhvr>
                                      <p:to x="100000" y="100000"/>
                                    </p:animScale>
                                    <p:animScale>
                                      <p:cBhvr>
                                        <p:cTn id="37" dur="26">
                                          <p:stCondLst>
                                            <p:cond delay="1808"/>
                                          </p:stCondLst>
                                        </p:cTn>
                                        <p:tgtEl>
                                          <p:spTgt spid="9"/>
                                        </p:tgtEl>
                                      </p:cBhvr>
                                      <p:to x="100000" y="95000"/>
                                    </p:animScale>
                                    <p:animScale>
                                      <p:cBhvr>
                                        <p:cTn id="38" dur="166" decel="50000">
                                          <p:stCondLst>
                                            <p:cond delay="1834"/>
                                          </p:stCondLst>
                                        </p:cTn>
                                        <p:tgtEl>
                                          <p:spTgt spid="9"/>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down)">
                                      <p:cBhvr>
                                        <p:cTn id="43" dur="580">
                                          <p:stCondLst>
                                            <p:cond delay="0"/>
                                          </p:stCondLst>
                                        </p:cTn>
                                        <p:tgtEl>
                                          <p:spTgt spid="16"/>
                                        </p:tgtEl>
                                      </p:cBhvr>
                                    </p:animEffect>
                                    <p:anim calcmode="lin" valueType="num">
                                      <p:cBhvr>
                                        <p:cTn id="44"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49" dur="26">
                                          <p:stCondLst>
                                            <p:cond delay="650"/>
                                          </p:stCondLst>
                                        </p:cTn>
                                        <p:tgtEl>
                                          <p:spTgt spid="16"/>
                                        </p:tgtEl>
                                      </p:cBhvr>
                                      <p:to x="100000" y="60000"/>
                                    </p:animScale>
                                    <p:animScale>
                                      <p:cBhvr>
                                        <p:cTn id="50" dur="166" decel="50000">
                                          <p:stCondLst>
                                            <p:cond delay="676"/>
                                          </p:stCondLst>
                                        </p:cTn>
                                        <p:tgtEl>
                                          <p:spTgt spid="16"/>
                                        </p:tgtEl>
                                      </p:cBhvr>
                                      <p:to x="100000" y="100000"/>
                                    </p:animScale>
                                    <p:animScale>
                                      <p:cBhvr>
                                        <p:cTn id="51" dur="26">
                                          <p:stCondLst>
                                            <p:cond delay="1312"/>
                                          </p:stCondLst>
                                        </p:cTn>
                                        <p:tgtEl>
                                          <p:spTgt spid="16"/>
                                        </p:tgtEl>
                                      </p:cBhvr>
                                      <p:to x="100000" y="80000"/>
                                    </p:animScale>
                                    <p:animScale>
                                      <p:cBhvr>
                                        <p:cTn id="52" dur="166" decel="50000">
                                          <p:stCondLst>
                                            <p:cond delay="1338"/>
                                          </p:stCondLst>
                                        </p:cTn>
                                        <p:tgtEl>
                                          <p:spTgt spid="16"/>
                                        </p:tgtEl>
                                      </p:cBhvr>
                                      <p:to x="100000" y="100000"/>
                                    </p:animScale>
                                    <p:animScale>
                                      <p:cBhvr>
                                        <p:cTn id="53" dur="26">
                                          <p:stCondLst>
                                            <p:cond delay="1642"/>
                                          </p:stCondLst>
                                        </p:cTn>
                                        <p:tgtEl>
                                          <p:spTgt spid="16"/>
                                        </p:tgtEl>
                                      </p:cBhvr>
                                      <p:to x="100000" y="90000"/>
                                    </p:animScale>
                                    <p:animScale>
                                      <p:cBhvr>
                                        <p:cTn id="54" dur="166" decel="50000">
                                          <p:stCondLst>
                                            <p:cond delay="1668"/>
                                          </p:stCondLst>
                                        </p:cTn>
                                        <p:tgtEl>
                                          <p:spTgt spid="16"/>
                                        </p:tgtEl>
                                      </p:cBhvr>
                                      <p:to x="100000" y="100000"/>
                                    </p:animScale>
                                    <p:animScale>
                                      <p:cBhvr>
                                        <p:cTn id="55" dur="26">
                                          <p:stCondLst>
                                            <p:cond delay="1808"/>
                                          </p:stCondLst>
                                        </p:cTn>
                                        <p:tgtEl>
                                          <p:spTgt spid="16"/>
                                        </p:tgtEl>
                                      </p:cBhvr>
                                      <p:to x="100000" y="95000"/>
                                    </p:animScale>
                                    <p:animScale>
                                      <p:cBhvr>
                                        <p:cTn id="56" dur="166" decel="50000">
                                          <p:stCondLst>
                                            <p:cond delay="1834"/>
                                          </p:stCondLst>
                                        </p:cTn>
                                        <p:tgtEl>
                                          <p:spTgt spid="16"/>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3" presetClass="entr" presetSubtype="10" fill="hold" nodeType="click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blinds(horizontal)">
                                      <p:cBhvr>
                                        <p:cTn id="61" dur="500"/>
                                        <p:tgtEl>
                                          <p:spTgt spid="7"/>
                                        </p:tgtEl>
                                      </p:cBhvr>
                                    </p:animEffect>
                                  </p:childTnLst>
                                </p:cTn>
                              </p:par>
                            </p:childTnLst>
                          </p:cTn>
                        </p:par>
                      </p:childTnLst>
                    </p:cTn>
                  </p:par>
                  <p:par>
                    <p:cTn id="62" fill="hold">
                      <p:stCondLst>
                        <p:cond delay="indefinite"/>
                      </p:stCondLst>
                      <p:childTnLst>
                        <p:par>
                          <p:cTn id="63" fill="hold">
                            <p:stCondLst>
                              <p:cond delay="0"/>
                            </p:stCondLst>
                            <p:childTnLst>
                              <p:par>
                                <p:cTn id="64" presetID="3" presetClass="entr" presetSubtype="10" fill="hold" nodeType="click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blinds(horizontal)">
                                      <p:cBhvr>
                                        <p:cTn id="6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3518</TotalTime>
  <Words>778</Words>
  <Application>Microsoft Office PowerPoint</Application>
  <PresentationFormat>On-screen Show (4:3)</PresentationFormat>
  <Paragraphs>59</Paragraphs>
  <Slides>14</Slides>
  <Notes>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Opulent</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Gagnon Family</dc:creator>
  <cp:lastModifiedBy>Gagnon Family</cp:lastModifiedBy>
  <cp:revision>3</cp:revision>
  <dcterms:created xsi:type="dcterms:W3CDTF">2008-03-06T20:20:40Z</dcterms:created>
  <dcterms:modified xsi:type="dcterms:W3CDTF">2008-03-10T01:03:32Z</dcterms:modified>
</cp:coreProperties>
</file>